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Action1.xml" ContentType="application/vnd.ms-office.inkAct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64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307" r:id="rId7"/>
    <p:sldId id="306" r:id="rId8"/>
    <p:sldId id="305" r:id="rId9"/>
    <p:sldId id="308" r:id="rId10"/>
    <p:sldId id="309" r:id="rId11"/>
    <p:sldId id="310" r:id="rId12"/>
    <p:sldId id="311" r:id="rId13"/>
    <p:sldId id="312" r:id="rId14"/>
    <p:sldId id="313" r:id="rId15"/>
    <p:sldId id="270" r:id="rId16"/>
    <p:sldId id="314" r:id="rId17"/>
    <p:sldId id="315" r:id="rId18"/>
    <p:sldId id="318" r:id="rId19"/>
    <p:sldId id="321" r:id="rId20"/>
    <p:sldId id="323" r:id="rId21"/>
    <p:sldId id="325" r:id="rId22"/>
    <p:sldId id="328" r:id="rId23"/>
    <p:sldId id="330" r:id="rId24"/>
    <p:sldId id="331" r:id="rId25"/>
    <p:sldId id="332" r:id="rId26"/>
    <p:sldId id="333" r:id="rId27"/>
    <p:sldId id="334" r:id="rId28"/>
    <p:sldId id="335" r:id="rId29"/>
    <p:sldId id="344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</p:sldIdLst>
  <p:sldSz cx="9906000" cy="6858000" type="A4"/>
  <p:notesSz cx="6797675" cy="9926638"/>
  <p:defaultTextStyle>
    <a:defPPr>
      <a:defRPr lang="en-US"/>
    </a:defPPr>
    <a:lvl1pPr marL="0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  <p15:guide id="29" pos="3041">
          <p15:clr>
            <a:srgbClr val="A4A3A4"/>
          </p15:clr>
        </p15:guide>
        <p15:guide id="30" pos="3159">
          <p15:clr>
            <a:srgbClr val="A4A3A4"/>
          </p15:clr>
        </p15:guide>
        <p15:guide id="31" pos="2688">
          <p15:clr>
            <a:srgbClr val="A4A3A4"/>
          </p15:clr>
        </p15:guide>
        <p15:guide id="32" pos="2570">
          <p15:clr>
            <a:srgbClr val="A4A3A4"/>
          </p15:clr>
        </p15:guide>
        <p15:guide id="33" pos="2215">
          <p15:clr>
            <a:srgbClr val="A4A3A4"/>
          </p15:clr>
        </p15:guide>
        <p15:guide id="34" pos="2098">
          <p15:clr>
            <a:srgbClr val="A4A3A4"/>
          </p15:clr>
        </p15:guide>
        <p15:guide id="35" pos="1744">
          <p15:clr>
            <a:srgbClr val="A4A3A4"/>
          </p15:clr>
        </p15:guide>
        <p15:guide id="36" pos="1626">
          <p15:clr>
            <a:srgbClr val="A4A3A4"/>
          </p15:clr>
        </p15:guide>
        <p15:guide id="37" pos="1272">
          <p15:clr>
            <a:srgbClr val="A4A3A4"/>
          </p15:clr>
        </p15:guide>
        <p15:guide id="38" pos="1155">
          <p15:clr>
            <a:srgbClr val="A4A3A4"/>
          </p15:clr>
        </p15:guide>
        <p15:guide id="39" pos="801">
          <p15:clr>
            <a:srgbClr val="A4A3A4"/>
          </p15:clr>
        </p15:guide>
        <p15:guide id="40" pos="683">
          <p15:clr>
            <a:srgbClr val="A4A3A4"/>
          </p15:clr>
        </p15:guide>
        <p15:guide id="41" pos="329">
          <p15:clr>
            <a:srgbClr val="A4A3A4"/>
          </p15:clr>
        </p15:guide>
        <p15:guide id="42" pos="289">
          <p15:clr>
            <a:srgbClr val="A4A3A4"/>
          </p15:clr>
        </p15:guide>
        <p15:guide id="43" pos="3631">
          <p15:clr>
            <a:srgbClr val="A4A3A4"/>
          </p15:clr>
        </p15:guide>
        <p15:guide id="44" pos="3513">
          <p15:clr>
            <a:srgbClr val="A4A3A4"/>
          </p15:clr>
        </p15:guide>
        <p15:guide id="45" pos="3985">
          <p15:clr>
            <a:srgbClr val="A4A3A4"/>
          </p15:clr>
        </p15:guide>
        <p15:guide id="46" pos="4103">
          <p15:clr>
            <a:srgbClr val="A4A3A4"/>
          </p15:clr>
        </p15:guide>
        <p15:guide id="47" pos="4457">
          <p15:clr>
            <a:srgbClr val="A4A3A4"/>
          </p15:clr>
        </p15:guide>
        <p15:guide id="48" pos="4575">
          <p15:clr>
            <a:srgbClr val="A4A3A4"/>
          </p15:clr>
        </p15:guide>
        <p15:guide id="49" pos="4928">
          <p15:clr>
            <a:srgbClr val="A4A3A4"/>
          </p15:clr>
        </p15:guide>
        <p15:guide id="50" pos="5046">
          <p15:clr>
            <a:srgbClr val="A4A3A4"/>
          </p15:clr>
        </p15:guide>
        <p15:guide id="51" pos="5400">
          <p15:clr>
            <a:srgbClr val="A4A3A4"/>
          </p15:clr>
        </p15:guide>
        <p15:guide id="52" pos="5872">
          <p15:clr>
            <a:srgbClr val="A4A3A4"/>
          </p15:clr>
        </p15:guide>
        <p15:guide id="53" pos="5519">
          <p15:clr>
            <a:srgbClr val="A4A3A4"/>
          </p15:clr>
        </p15:guide>
        <p15:guide id="54" pos="59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E94872"/>
    <a:srgbClr val="7DC269"/>
    <a:srgbClr val="00AA47"/>
    <a:srgbClr val="EB666E"/>
    <a:srgbClr val="5AB647"/>
    <a:srgbClr val="E5F1DD"/>
    <a:srgbClr val="953D46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2811" autoAdjust="0"/>
  </p:normalViewPr>
  <p:slideViewPr>
    <p:cSldViewPr showGuides="1">
      <p:cViewPr varScale="1">
        <p:scale>
          <a:sx n="101" d="100"/>
          <a:sy n="101" d="100"/>
        </p:scale>
        <p:origin x="576" y="114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  <p:guide pos="3041"/>
        <p:guide pos="3159"/>
        <p:guide pos="2688"/>
        <p:guide pos="2570"/>
        <p:guide pos="2215"/>
        <p:guide pos="2098"/>
        <p:guide pos="1744"/>
        <p:guide pos="1626"/>
        <p:guide pos="1272"/>
        <p:guide pos="1155"/>
        <p:guide pos="801"/>
        <p:guide pos="683"/>
        <p:guide pos="329"/>
        <p:guide pos="289"/>
        <p:guide pos="3631"/>
        <p:guide pos="3513"/>
        <p:guide pos="3985"/>
        <p:guide pos="4103"/>
        <p:guide pos="4457"/>
        <p:guide pos="4575"/>
        <p:guide pos="4928"/>
        <p:guide pos="5046"/>
        <p:guide pos="5400"/>
        <p:guide pos="5872"/>
        <p:guide pos="5519"/>
        <p:guide pos="59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8" d="100"/>
          <a:sy n="78" d="100"/>
        </p:scale>
        <p:origin x="2982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80" units="cm"/>
          <inkml:channel name="Y" type="integer" max="1050" units="cm"/>
          <inkml:channel name="T" type="integer" max="2.14748E9" units="dev"/>
        </inkml:traceFormat>
        <inkml:channelProperties>
          <inkml:channelProperty channel="X" name="resolution" value="31.93916" units="1/cm"/>
          <inkml:channelProperty channel="Y" name="resolution" value="35.47297" units="1/cm"/>
          <inkml:channelProperty channel="T" name="resolution" value="1" units="1/dev"/>
        </inkml:channelProperties>
      </inkml:inkSource>
      <inkml:timestamp xml:id="ts0" timeString="2020-03-11T09:59:10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622">
    <iact:property name="dataType"/>
    <iact:actionData xml:id="d0">
      <inkml:trace xmlns:inkml="http://www.w3.org/2003/InkML" xml:id="stk0" contextRef="#ctx0" brushRef="#br0">5171 14913 0,'18'0'15,"0"19"-14,-18-1 14,18 0-14,0-18 13,1 18-13,-19 0 14,18 0 1,0-18-15,0 18 0,0 1 12,-18-1-6,18 0-6,0 0 13,1-18-13,-1 18 14,-18 0-14,18 0 14,0 1-14,0-19 45,0 0-40,19 0 10,90-73-1,-37 0-14,1 19 14,-18 0-14,-19 17 14,19-35-14,-37 35 13,-18 19-13,0 0 14,-18 0-8,0 0 109</inkml:trace>
    </iact:actionData>
  </iact:action>
  <iact:action type="add" startTime="42908">
    <iact:property name="dataType"/>
    <iact:actionData xml:id="d1">
      <inkml:trace xmlns:inkml="http://www.w3.org/2003/InkML" xml:id="stk1" contextRef="#ctx0" brushRef="#br0">7185 15857 0,'0'18'46,"18"-18"-45,0 18 20,0 0-20,0 0 14,0 1 1,1-1-15,-1 0 13,0 0-13,0 0 14,0 0 1,0-18-15,0 18 0,1-18 12,-1 0-6,18-18-6,37 0 13,-1-36-13,-36-1 14,19 1 1,-37 36-15,0 0 13,0-1-13,0 1 14,1 18-14,-19-18 13,18 0-7,0 0-6,0 18 14,18-18-14,-36 0 13,18-1 2,1 19-15,-19-18 83,0 0-83</inkml:trace>
    </iact:actionData>
  </iact:action>
  <iact:action type="add" startTime="48183">
    <iact:property name="dataType"/>
    <iact:actionData xml:id="d2">
      <inkml:trace xmlns:inkml="http://www.w3.org/2003/InkML" xml:id="stk2" contextRef="#ctx0" brushRef="#br0">15440 15821 0,'18'0'46,"0"18"-14,0 0-17,0 0-8,-18 18-6,18-18 13,1 1-13,-1 17 14,0-18-14,0 0 14,0-18 54,0 0-54,19 0 1,-19-18-15,0-18 14,0 36-14,0-18 13,0-1 2,0 1-15,1 18 20,-19-18-20</inkml:trace>
    </iact:actionData>
  </iact:action>
  <iact:action type="add" startTime="56501">
    <iact:property name="dataType"/>
    <iact:actionData xml:id="d3">
      <inkml:trace xmlns:inkml="http://www.w3.org/2003/InkML" xml:id="stk3" contextRef="#ctx0" brushRef="#br0">8727 16474 0,'18'0'22,"0"18"-21,-18 0 13,18 0-13,0 0 14,1-18-14,-19 18 14,18 1-14,0-1 13,0 0-13,0 0 14,0 0-9,0 18 10,1-17-15,-1-19 14,-18 18-14,18 0 13,0-18 33,0-55-40,18 19 8,-17-18 1,17-19-15,0 19 13,0-1-13,-17 19 14,17 0-14,-18 18 14,0-1-14,0 19 20,-18-18-20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9613" y="744538"/>
            <a:ext cx="53784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51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6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14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23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4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38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34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6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01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altLang="ko-KR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ko-KR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59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3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7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80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75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9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99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05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71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60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12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ADBE4-966B-4F0C-AF81-59D2D1B847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3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897489" y="846000"/>
            <a:ext cx="5077690" cy="830998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l" defTabSz="515813" rtl="0" eaLnBrk="1" latinLnBrk="0" hangingPunct="1">
              <a:buNone/>
              <a:defRPr kumimoji="0" lang="en-US" sz="6100" b="0" i="0" u="none" strike="noStrike" kern="0" cap="none" spc="0" normalizeH="0" baseline="0" noProof="0" dirty="0">
                <a:ln>
                  <a:noFill/>
                </a:ln>
                <a:solidFill>
                  <a:srgbClr val="8D9DD8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UNIT 33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7497" y="1906721"/>
            <a:ext cx="7488911" cy="1522282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515813" rtl="0" eaLnBrk="1" latinLnBrk="0" hangingPunct="1">
              <a:defRPr lang="en-US" sz="54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982927" y="5078136"/>
            <a:ext cx="5773340" cy="423749"/>
          </a:xfrm>
        </p:spPr>
        <p:txBody>
          <a:bodyPr tIns="20633" bIns="20633"/>
          <a:lstStyle>
            <a:lvl1pPr>
              <a:buNone/>
              <a:defRPr sz="27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131272" y="5513244"/>
            <a:ext cx="5651062" cy="935038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500">
                <a:solidFill>
                  <a:srgbClr val="373737"/>
                </a:solidFill>
              </a:defRPr>
            </a:lvl1pPr>
            <a:lvl2pPr>
              <a:spcBef>
                <a:spcPts val="226"/>
              </a:spcBef>
              <a:defRPr sz="1400"/>
            </a:lvl2pPr>
            <a:lvl3pPr>
              <a:spcBef>
                <a:spcPts val="113"/>
              </a:spcBef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2024033" y="1553025"/>
            <a:ext cx="5718671" cy="3312263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954135" y="151916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075499" y="185465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066308" y="151915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1066308" y="311302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1066308" y="470689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954135" y="311303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075499" y="344852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954135" y="470690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075499" y="504239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0579" y="1400682"/>
            <a:ext cx="3538715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273023" y="1271543"/>
            <a:ext cx="4958333" cy="423338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273023" y="1707015"/>
            <a:ext cx="495833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600"/>
            </a:lvl1pPr>
            <a:lvl2pPr>
              <a:lnSpc>
                <a:spcPct val="100000"/>
              </a:lnSpc>
              <a:spcBef>
                <a:spcPts val="338"/>
              </a:spcBef>
              <a:defRPr sz="14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200"/>
            </a:lvl4pPr>
            <a:lvl5pPr>
              <a:lnSpc>
                <a:spcPct val="100000"/>
              </a:lnSpc>
              <a:spcBef>
                <a:spcPts val="113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8999" y="748132"/>
            <a:ext cx="4876801" cy="800724"/>
          </a:xfrm>
        </p:spPr>
        <p:txBody>
          <a:bodyPr/>
          <a:lstStyle>
            <a:lvl1pPr>
              <a:defRPr sz="2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28590" y="6547963"/>
            <a:ext cx="139551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73750" y="6547963"/>
            <a:ext cx="2259857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5507" y="6547963"/>
            <a:ext cx="965199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" y="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203990" y="1730694"/>
            <a:ext cx="4371817" cy="423338"/>
          </a:xfrm>
        </p:spPr>
        <p:txBody>
          <a:bodyPr vert="horz" lIns="103163" tIns="51581" rIns="103163" bIns="51581" rtlCol="0" anchor="b">
            <a:normAutofit/>
          </a:bodyPr>
          <a:lstStyle>
            <a:lvl1pPr marL="0" indent="0">
              <a:buNone/>
              <a:defRPr lang="en-US" sz="23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270500" y="2139463"/>
            <a:ext cx="4305301" cy="4073770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600"/>
            </a:lvl1pPr>
            <a:lvl2pPr>
              <a:lnSpc>
                <a:spcPct val="100000"/>
              </a:lnSpc>
              <a:spcBef>
                <a:spcPts val="338"/>
              </a:spcBef>
              <a:defRPr sz="14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200"/>
            </a:lvl4pPr>
            <a:lvl5pPr>
              <a:lnSpc>
                <a:spcPct val="100000"/>
              </a:lnSpc>
              <a:spcBef>
                <a:spcPts val="113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095507" y="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" y="2286001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095507" y="2286001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" y="457200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095507" y="457200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6"/>
            <a:ext cx="9906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906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25540"/>
            <a:ext cx="8915400" cy="51942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92"/>
            <a:ext cx="9906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4"/>
            <a:ext cx="9906000" cy="157162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 sz="18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6"/>
            <a:ext cx="9906000" cy="825866"/>
          </a:xfrm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476499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476499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952999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7429500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952999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429500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906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03163" tIns="51581" rIns="103163" bIns="51581" rtlCol="0" anchor="ctr">
            <a:noAutofit/>
          </a:bodyPr>
          <a:lstStyle>
            <a:lvl1pPr marL="0" indent="0" algn="ctr" defTabSz="515813" rtl="0" eaLnBrk="1" latinLnBrk="0" hangingPunct="1">
              <a:buNone/>
              <a:defRPr lang="en-US" sz="18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54324" algn="ctr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476499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952999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429500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5"/>
            <a:ext cx="9906000" cy="825866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8106" y="203201"/>
            <a:ext cx="7194277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4"/>
            <a:ext cx="9906000" cy="157162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 sz="18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6"/>
            <a:ext cx="9906000" cy="825866"/>
          </a:xfrm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120" y="332743"/>
            <a:ext cx="5481320" cy="508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5916" y="3884056"/>
            <a:ext cx="4513327" cy="800724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28590" y="6547963"/>
            <a:ext cx="139551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73750" y="6547963"/>
            <a:ext cx="2259857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5507" y="6547963"/>
            <a:ext cx="965199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101173" y="4699001"/>
            <a:ext cx="4455584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400"/>
            </a:lvl1pPr>
            <a:lvl2pPr>
              <a:lnSpc>
                <a:spcPct val="100000"/>
              </a:lnSpc>
              <a:spcBef>
                <a:spcPts val="338"/>
              </a:spcBef>
              <a:defRPr sz="12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100"/>
            </a:lvl4pPr>
            <a:lvl5pPr>
              <a:lnSpc>
                <a:spcPct val="100000"/>
              </a:lnSpc>
              <a:spcBef>
                <a:spcPts val="113"/>
              </a:spcBef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39925" y="990603"/>
            <a:ext cx="7319433" cy="3683000"/>
          </a:xfrm>
        </p:spPr>
        <p:txBody>
          <a:bodyPr/>
          <a:lstStyle>
            <a:lvl1pPr algn="r">
              <a:buNone/>
              <a:defRPr sz="68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7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4"/>
            <a:ext cx="5537729" cy="58531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7" y="1435104"/>
            <a:ext cx="3259006" cy="46910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41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1313225" y="1355149"/>
            <a:ext cx="7301687" cy="426291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895029" y="2852933"/>
            <a:ext cx="5055014" cy="5760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04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585" y="1922202"/>
            <a:ext cx="8754907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82E32219-5F3D-7F43-849E-768B69F61FFB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4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CCE51B4E-CF81-4634-B0AE-F1658BC0157D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D6EBE7D2-F5E7-412D-881B-05787D6D5F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990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sz="150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58092"/>
            <a:ext cx="990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sz="150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358" y="144618"/>
            <a:ext cx="1043226" cy="9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05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355151"/>
            <a:ext cx="8780954" cy="496462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1270927" y="1124725"/>
            <a:ext cx="5991754" cy="4435739"/>
            <a:chOff x="1173163" y="1124720"/>
            <a:chExt cx="5530850" cy="4435739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1173163" y="1124720"/>
              <a:ext cx="4781405" cy="0"/>
            </a:xfrm>
            <a:prstGeom prst="line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6704013" y="1816004"/>
              <a:ext cx="0" cy="3744455"/>
            </a:xfrm>
            <a:prstGeom prst="line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5954568" y="1124720"/>
              <a:ext cx="749445" cy="691284"/>
            </a:xfrm>
            <a:prstGeom prst="line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6895" y="1415644"/>
            <a:ext cx="4593943" cy="800724"/>
          </a:xfrm>
        </p:spPr>
        <p:txBody>
          <a:bodyPr/>
          <a:lstStyle>
            <a:lvl1pPr>
              <a:defRPr sz="2700" b="1">
                <a:latin typeface="맑은 고딕 Semilight" pitchFamily="50" charset="-127"/>
                <a:ea typeface="맑은 고딕 Semilight" pitchFamily="50" charset="-127"/>
                <a:cs typeface="맑은 고딕 Semilight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8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764299" y="5330095"/>
            <a:ext cx="3907329" cy="1057841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500"/>
            </a:lvl1pPr>
            <a:lvl2pPr>
              <a:lnSpc>
                <a:spcPct val="100000"/>
              </a:lnSpc>
              <a:spcBef>
                <a:spcPts val="34"/>
              </a:spcBef>
              <a:defRPr sz="1400"/>
            </a:lvl2pPr>
            <a:lvl3pPr>
              <a:lnSpc>
                <a:spcPct val="100000"/>
              </a:lnSpc>
              <a:spcBef>
                <a:spcPts val="34"/>
              </a:spcBef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015411" y="4893679"/>
            <a:ext cx="4645220" cy="423749"/>
          </a:xfrm>
        </p:spPr>
        <p:txBody>
          <a:bodyPr tIns="20633" bIns="20633"/>
          <a:lstStyle>
            <a:lvl1pPr>
              <a:buNone/>
              <a:defRPr sz="27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270953" y="1586795"/>
            <a:ext cx="5340892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3/2/2022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982927" y="5078136"/>
            <a:ext cx="5773340" cy="423749"/>
          </a:xfrm>
        </p:spPr>
        <p:txBody>
          <a:bodyPr tIns="20633" bIns="20633"/>
          <a:lstStyle>
            <a:lvl1pPr>
              <a:buNone/>
              <a:defRPr sz="27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131272" y="5513244"/>
            <a:ext cx="5651062" cy="935038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500">
                <a:solidFill>
                  <a:srgbClr val="373737"/>
                </a:solidFill>
              </a:defRPr>
            </a:lvl1pPr>
            <a:lvl2pPr>
              <a:spcBef>
                <a:spcPts val="226"/>
              </a:spcBef>
              <a:defRPr sz="1400"/>
            </a:lvl2pPr>
            <a:lvl3pPr>
              <a:spcBef>
                <a:spcPts val="113"/>
              </a:spcBef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2024033" y="1553025"/>
            <a:ext cx="5718671" cy="3312263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3/2/2022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954135" y="151916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075499" y="185465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066308" y="151915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1066308" y="311302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1066308" y="4706898"/>
            <a:ext cx="1658475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954135" y="311303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075499" y="344852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954135" y="4706900"/>
            <a:ext cx="5773340" cy="323753"/>
          </a:xfrm>
        </p:spPr>
        <p:txBody>
          <a:bodyPr tIns="20633" bIns="20633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075499" y="5042397"/>
            <a:ext cx="5651062" cy="909716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400">
                <a:solidFill>
                  <a:srgbClr val="373737"/>
                </a:solidFill>
              </a:defRPr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3/2/2022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0579" y="1400682"/>
            <a:ext cx="3538715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273023" y="1271543"/>
            <a:ext cx="4958333" cy="423338"/>
          </a:xfrm>
        </p:spPr>
        <p:txBody>
          <a:bodyPr/>
          <a:lstStyle>
            <a:lvl1pPr marL="0" indent="0">
              <a:buNone/>
              <a:defRPr sz="23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273023" y="1707015"/>
            <a:ext cx="495833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600"/>
            </a:lvl1pPr>
            <a:lvl2pPr>
              <a:lnSpc>
                <a:spcPct val="100000"/>
              </a:lnSpc>
              <a:spcBef>
                <a:spcPts val="338"/>
              </a:spcBef>
              <a:defRPr sz="14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200"/>
            </a:lvl4pPr>
            <a:lvl5pPr>
              <a:lnSpc>
                <a:spcPct val="100000"/>
              </a:lnSpc>
              <a:spcBef>
                <a:spcPts val="113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3/2/2022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79" y="1188102"/>
            <a:ext cx="8783353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953" y="2104038"/>
            <a:ext cx="8050579" cy="421573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8999" y="748132"/>
            <a:ext cx="4876801" cy="800724"/>
          </a:xfrm>
        </p:spPr>
        <p:txBody>
          <a:bodyPr/>
          <a:lstStyle>
            <a:lvl1pPr>
              <a:defRPr sz="29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28590" y="6547963"/>
            <a:ext cx="139551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7E81C33E-41CC-7144-9EE9-6BB47BFC27EB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73750" y="6547963"/>
            <a:ext cx="2259857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5507" y="6547963"/>
            <a:ext cx="965199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" y="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203990" y="1730694"/>
            <a:ext cx="4371817" cy="423338"/>
          </a:xfrm>
        </p:spPr>
        <p:txBody>
          <a:bodyPr vert="horz" lIns="103163" tIns="51581" rIns="103163" bIns="51581" rtlCol="0" anchor="b">
            <a:normAutofit/>
          </a:bodyPr>
          <a:lstStyle>
            <a:lvl1pPr marL="0" indent="0">
              <a:buNone/>
              <a:defRPr lang="en-US" sz="23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270500" y="2139463"/>
            <a:ext cx="4305301" cy="4073770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600"/>
            </a:lvl1pPr>
            <a:lvl2pPr>
              <a:lnSpc>
                <a:spcPct val="100000"/>
              </a:lnSpc>
              <a:spcBef>
                <a:spcPts val="338"/>
              </a:spcBef>
              <a:defRPr sz="14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200"/>
            </a:lvl4pPr>
            <a:lvl5pPr>
              <a:lnSpc>
                <a:spcPct val="100000"/>
              </a:lnSpc>
              <a:spcBef>
                <a:spcPts val="113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095507" y="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" y="2286001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095507" y="2286001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" y="457200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095507" y="4572000"/>
            <a:ext cx="2100071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6"/>
            <a:ext cx="9906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51BEBC88-5945-6548-81AC-D1E80123091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92"/>
            <a:ext cx="9906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08CA98B9-3ABE-A242-9F6B-DA9BAB124A35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4"/>
            <a:ext cx="9906000" cy="157162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 sz="18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6"/>
            <a:ext cx="9906000" cy="825866"/>
          </a:xfrm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476499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476499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952999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7429500" y="2286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952999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7429500" y="457200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906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03163" tIns="51581" rIns="103163" bIns="51581" rtlCol="0" anchor="ctr">
            <a:noAutofit/>
          </a:bodyPr>
          <a:lstStyle>
            <a:lvl1pPr marL="0" indent="0" algn="ctr" defTabSz="515813" rtl="0" eaLnBrk="1" latinLnBrk="0" hangingPunct="1">
              <a:buNone/>
              <a:defRPr lang="en-US" sz="18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54324" algn="ctr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476499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952999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7429500" y="0"/>
            <a:ext cx="2476500" cy="2286000"/>
          </a:xfrm>
          <a:ln>
            <a:noFill/>
          </a:ln>
          <a:effectLst/>
        </p:spPr>
        <p:txBody>
          <a:bodyPr vert="horz" lIns="103163" tIns="51581" rIns="103163" bIns="51581" rtlCol="0">
            <a:noAutofit/>
          </a:bodyPr>
          <a:lstStyle>
            <a:lvl1pPr marL="254324" indent="-254324" algn="l" defTabSz="515813" rtl="0" eaLnBrk="1" latinLnBrk="0" hangingPunct="1">
              <a:lnSpc>
                <a:spcPct val="110000"/>
              </a:lnSpc>
              <a:spcBef>
                <a:spcPts val="677"/>
              </a:spcBef>
              <a:buFont typeface="Arial"/>
              <a:buNone/>
              <a:defRPr lang="en-US" sz="20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51305156-B5F0-8F44-9B3B-B829BD25E71A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5"/>
            <a:ext cx="9906000" cy="825866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48106" y="203201"/>
            <a:ext cx="7194277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2DAB5F46-2B7F-5B4D-AD94-C45166DC40CF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4"/>
            <a:ext cx="9906000" cy="157162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 sz="18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6"/>
            <a:ext cx="9906000" cy="825866"/>
          </a:xfrm>
        </p:spPr>
        <p:txBody>
          <a:bodyPr wrap="square" anchor="ctr" anchorCtr="0">
            <a:noAutofit/>
          </a:bodyPr>
          <a:lstStyle>
            <a:lvl1pPr marL="0" indent="0" algn="ctr" defTabSz="515813" rtl="0" eaLnBrk="1" latinLnBrk="0" hangingPunct="1">
              <a:buNone/>
              <a:defRPr lang="en-US" sz="50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120" y="332743"/>
            <a:ext cx="5481320" cy="508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5916" y="3884056"/>
            <a:ext cx="4513327" cy="800724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328590" y="6547963"/>
            <a:ext cx="139551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6E7C3E9F-FCDE-664F-9336-1ABBAA0EA927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73750" y="6547963"/>
            <a:ext cx="2259857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45507" y="6547963"/>
            <a:ext cx="965199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5101173" y="4699001"/>
            <a:ext cx="4455584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51"/>
              </a:spcBef>
              <a:defRPr sz="1400"/>
            </a:lvl1pPr>
            <a:lvl2pPr>
              <a:lnSpc>
                <a:spcPct val="100000"/>
              </a:lnSpc>
              <a:spcBef>
                <a:spcPts val="338"/>
              </a:spcBef>
              <a:defRPr sz="1200"/>
            </a:lvl2pPr>
            <a:lvl3pPr>
              <a:lnSpc>
                <a:spcPct val="100000"/>
              </a:lnSpc>
              <a:spcBef>
                <a:spcPts val="226"/>
              </a:spcBef>
              <a:defRPr sz="1200"/>
            </a:lvl3pPr>
            <a:lvl4pPr>
              <a:lnSpc>
                <a:spcPct val="100000"/>
              </a:lnSpc>
              <a:spcBef>
                <a:spcPts val="113"/>
              </a:spcBef>
              <a:defRPr sz="1100"/>
            </a:lvl4pPr>
            <a:lvl5pPr>
              <a:lnSpc>
                <a:spcPct val="100000"/>
              </a:lnSpc>
              <a:spcBef>
                <a:spcPts val="113"/>
              </a:spcBef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39925" y="990603"/>
            <a:ext cx="7319433" cy="3683000"/>
          </a:xfrm>
        </p:spPr>
        <p:txBody>
          <a:bodyPr/>
          <a:lstStyle>
            <a:lvl1pPr algn="r">
              <a:buNone/>
              <a:defRPr sz="68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51B4E-CF81-4634-B0AE-F1658BC0157D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E7D2-F5E7-412D-881B-05787D6D5F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1"/>
            <a:ext cx="990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sz="150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58092"/>
            <a:ext cx="9906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 sz="1500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358" y="144618"/>
            <a:ext cx="1043226" cy="9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05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049385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6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39940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7"/>
            <a:ext cx="6568862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590991" y="3041748"/>
            <a:ext cx="5315009" cy="860291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069" y="2007075"/>
            <a:ext cx="5803905" cy="1016006"/>
          </a:xfrm>
        </p:spPr>
        <p:txBody>
          <a:bodyPr anchor="ctr"/>
          <a:lstStyle>
            <a:lvl1pPr algn="ctr">
              <a:defRPr sz="32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5415" y="3051982"/>
            <a:ext cx="4306123" cy="792410"/>
          </a:xfrm>
        </p:spPr>
        <p:txBody>
          <a:bodyPr anchor="ctr"/>
          <a:lstStyle>
            <a:lvl1pPr marL="0" indent="0" algn="l">
              <a:buNone/>
              <a:defRPr sz="1900" b="0" cap="all">
                <a:solidFill>
                  <a:schemeClr val="bg1"/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33500"/>
            <a:ext cx="4375150" cy="377190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333500"/>
            <a:ext cx="4375150" cy="377190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8530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6"/>
            <a:ext cx="4376870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9" y="1535116"/>
            <a:ext cx="4378590" cy="63976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9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682441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9774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94595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17" y="273052"/>
            <a:ext cx="3259006" cy="116205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0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17" y="1435104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37325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01711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327788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28600"/>
            <a:ext cx="2228850" cy="4876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28600"/>
            <a:ext cx="6521450" cy="4876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689030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1"/>
            <a:ext cx="9906000" cy="6865722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895029" y="2852933"/>
            <a:ext cx="5055014" cy="5760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"/>
            <a:ext cx="9906000" cy="6865722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4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579" y="1052516"/>
            <a:ext cx="4282811" cy="53720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4666" y="1052516"/>
            <a:ext cx="4307342" cy="53720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67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8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26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26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282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75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78" y="1643188"/>
            <a:ext cx="8780954" cy="4676593"/>
          </a:xfrm>
        </p:spPr>
        <p:txBody>
          <a:bodyPr>
            <a:normAutofit/>
          </a:bodyPr>
          <a:lstStyle>
            <a:lvl1pPr>
              <a:defRPr sz="20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8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/>
              <a:pPr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9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9"/>
            <a:ext cx="2311400" cy="36512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540014" y="87316"/>
            <a:ext cx="5723545" cy="288925"/>
          </a:xfrm>
        </p:spPr>
        <p:txBody>
          <a:bodyPr/>
          <a:lstStyle>
            <a:lvl1pPr marL="0" indent="0">
              <a:buFontTx/>
              <a:buNone/>
              <a:defRPr sz="1800"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48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578" y="983193"/>
            <a:ext cx="4290901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300" b="1">
                <a:solidFill>
                  <a:srgbClr val="A6A401"/>
                </a:solidFill>
              </a:defRPr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578" y="1562104"/>
            <a:ext cx="4290901" cy="4920071"/>
          </a:xfrm>
        </p:spPr>
        <p:txBody>
          <a:bodyPr/>
          <a:lstStyle>
            <a:lvl1pPr>
              <a:defRPr sz="1800">
                <a:solidFill>
                  <a:srgbClr val="504B4B"/>
                </a:solidFill>
              </a:defRPr>
            </a:lvl1pPr>
            <a:lvl2pPr>
              <a:defRPr sz="1600">
                <a:solidFill>
                  <a:srgbClr val="504B4B"/>
                </a:solidFill>
              </a:defRPr>
            </a:lvl2pPr>
            <a:lvl3pPr>
              <a:defRPr sz="1400">
                <a:solidFill>
                  <a:srgbClr val="504B4B"/>
                </a:solidFill>
              </a:defRPr>
            </a:lvl3pPr>
            <a:lvl4pPr>
              <a:defRPr sz="1200">
                <a:solidFill>
                  <a:srgbClr val="504B4B"/>
                </a:solidFill>
              </a:defRPr>
            </a:lvl4pPr>
            <a:lvl5pPr>
              <a:defRPr sz="1200">
                <a:solidFill>
                  <a:srgbClr val="504B4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5408" y="983193"/>
            <a:ext cx="430734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300" b="1">
                <a:solidFill>
                  <a:srgbClr val="A6A401"/>
                </a:solidFill>
              </a:defRPr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5408" y="1562104"/>
            <a:ext cx="4307342" cy="4920071"/>
          </a:xfrm>
        </p:spPr>
        <p:txBody>
          <a:bodyPr/>
          <a:lstStyle>
            <a:lvl1pPr>
              <a:defRPr sz="1800">
                <a:solidFill>
                  <a:srgbClr val="504B4B"/>
                </a:solidFill>
              </a:defRPr>
            </a:lvl1pPr>
            <a:lvl2pPr>
              <a:defRPr sz="1600">
                <a:solidFill>
                  <a:srgbClr val="504B4B"/>
                </a:solidFill>
              </a:defRPr>
            </a:lvl2pPr>
            <a:lvl3pPr>
              <a:defRPr sz="1400">
                <a:solidFill>
                  <a:srgbClr val="504B4B"/>
                </a:solidFill>
              </a:defRPr>
            </a:lvl3pPr>
            <a:lvl4pPr>
              <a:defRPr sz="1200">
                <a:solidFill>
                  <a:srgbClr val="504B4B"/>
                </a:solidFill>
              </a:defRPr>
            </a:lvl4pPr>
            <a:lvl5pPr>
              <a:defRPr sz="1200">
                <a:solidFill>
                  <a:srgbClr val="504B4B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764299" y="5330095"/>
            <a:ext cx="3907329" cy="1057841"/>
          </a:xfrm>
        </p:spPr>
        <p:txBody>
          <a:bodyPr/>
          <a:lstStyle>
            <a:lvl1pPr marL="197012" indent="-197012">
              <a:lnSpc>
                <a:spcPct val="100000"/>
              </a:lnSpc>
              <a:spcBef>
                <a:spcPts val="338"/>
              </a:spcBef>
              <a:defRPr sz="1500"/>
            </a:lvl1pPr>
            <a:lvl2pPr>
              <a:lnSpc>
                <a:spcPct val="100000"/>
              </a:lnSpc>
              <a:spcBef>
                <a:spcPts val="34"/>
              </a:spcBef>
              <a:defRPr sz="1400"/>
            </a:lvl2pPr>
            <a:lvl3pPr>
              <a:lnSpc>
                <a:spcPct val="100000"/>
              </a:lnSpc>
              <a:spcBef>
                <a:spcPts val="34"/>
              </a:spcBef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015411" y="4893679"/>
            <a:ext cx="4645220" cy="423749"/>
          </a:xfrm>
        </p:spPr>
        <p:txBody>
          <a:bodyPr tIns="20633" bIns="20633"/>
          <a:lstStyle>
            <a:lvl1pPr>
              <a:buNone/>
              <a:defRPr sz="27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270953" y="1586795"/>
            <a:ext cx="5340892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95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3/2/2022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384550" y="6547963"/>
            <a:ext cx="31369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7099300" y="6547963"/>
            <a:ext cx="2311400" cy="292565"/>
          </a:xfrm>
          <a:prstGeom prst="rect">
            <a:avLst/>
          </a:prstGeom>
        </p:spPr>
        <p:txBody>
          <a:bodyPr lIns="103163" tIns="51581" rIns="103163" bIns="51581"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4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279" y="375830"/>
            <a:ext cx="8783353" cy="800724"/>
          </a:xfrm>
          <a:prstGeom prst="rect">
            <a:avLst/>
          </a:prstGeom>
        </p:spPr>
        <p:txBody>
          <a:bodyPr vert="horz" lIns="103163" tIns="51581" rIns="103163" bIns="51581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578" y="1355149"/>
            <a:ext cx="8782172" cy="4964630"/>
          </a:xfrm>
          <a:prstGeom prst="rect">
            <a:avLst/>
          </a:prstGeom>
        </p:spPr>
        <p:txBody>
          <a:bodyPr vert="horz" lIns="103163" tIns="51581" rIns="103163" bIns="51581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751" r:id="rId32"/>
    <p:sldLayoutId id="2147483752" r:id="rId33"/>
    <p:sldLayoutId id="2147483753" r:id="rId34"/>
    <p:sldLayoutId id="2147483754" r:id="rId35"/>
    <p:sldLayoutId id="2147483755" r:id="rId36"/>
    <p:sldLayoutId id="2147483756" r:id="rId37"/>
    <p:sldLayoutId id="2147483757" r:id="rId38"/>
    <p:sldLayoutId id="2147483758" r:id="rId39"/>
    <p:sldLayoutId id="2147483759" r:id="rId40"/>
    <p:sldLayoutId id="2147483760" r:id="rId41"/>
    <p:sldLayoutId id="2147483761" r:id="rId42"/>
    <p:sldLayoutId id="2147483762" r:id="rId43"/>
    <p:sldLayoutId id="2147483763" r:id="rId44"/>
    <p:sldLayoutId id="2147483712" r:id="rId45"/>
    <p:sldLayoutId id="2147483669" r:id="rId46"/>
    <p:sldLayoutId id="2147483670" r:id="rId47"/>
    <p:sldLayoutId id="2147483671" r:id="rId48"/>
    <p:sldLayoutId id="2147483672" r:id="rId49"/>
    <p:sldLayoutId id="2147483673" r:id="rId50"/>
    <p:sldLayoutId id="2147483674" r:id="rId51"/>
    <p:sldLayoutId id="2147483676" r:id="rId52"/>
    <p:sldLayoutId id="2147483677" r:id="rId53"/>
    <p:sldLayoutId id="2147483678" r:id="rId54"/>
    <p:sldLayoutId id="2147483679" r:id="rId55"/>
    <p:sldLayoutId id="2147483681" r:id="rId5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515813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54324" indent="-254324" algn="l" defTabSz="515813" rtl="0" eaLnBrk="1" latinLnBrk="0" hangingPunct="1">
        <a:lnSpc>
          <a:spcPct val="110000"/>
        </a:lnSpc>
        <a:spcBef>
          <a:spcPts val="677"/>
        </a:spcBef>
        <a:buFontTx/>
        <a:buBlip>
          <a:blip r:embed="rId59"/>
        </a:buBlip>
        <a:defRPr sz="2000" kern="1200">
          <a:solidFill>
            <a:srgbClr val="504B4B"/>
          </a:solidFill>
          <a:latin typeface="+mn-ea"/>
          <a:ea typeface="+mn-ea"/>
          <a:cs typeface="+mn-cs"/>
        </a:defRPr>
      </a:lvl1pPr>
      <a:lvl2pPr marL="646558" indent="-268653" algn="l" defTabSz="515813" rtl="0" eaLnBrk="1" latinLnBrk="0" hangingPunct="1">
        <a:lnSpc>
          <a:spcPct val="110000"/>
        </a:lnSpc>
        <a:spcBef>
          <a:spcPts val="564"/>
        </a:spcBef>
        <a:buFontTx/>
        <a:buBlip>
          <a:blip r:embed="rId60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2pPr>
      <a:lvl3pPr marL="970731" indent="-205968" algn="l" defTabSz="515813" rtl="0" eaLnBrk="1" latinLnBrk="0" hangingPunct="1">
        <a:lnSpc>
          <a:spcPct val="110000"/>
        </a:lnSpc>
        <a:spcBef>
          <a:spcPts val="338"/>
        </a:spcBef>
        <a:buFontTx/>
        <a:buBlip>
          <a:blip r:embed="rId61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3pPr>
      <a:lvl4pPr marL="1352219" indent="-254324" algn="l" defTabSz="515813" rtl="0" eaLnBrk="1" latinLnBrk="0" hangingPunct="1">
        <a:lnSpc>
          <a:spcPct val="110000"/>
        </a:lnSpc>
        <a:spcBef>
          <a:spcPts val="113"/>
        </a:spcBef>
        <a:buFontTx/>
        <a:buBlip>
          <a:blip r:embed="rId59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4pPr>
      <a:lvl5pPr marL="1742661" indent="-257907" algn="l" defTabSz="515813" rtl="0" eaLnBrk="1" latinLnBrk="0" hangingPunct="1">
        <a:lnSpc>
          <a:spcPct val="110000"/>
        </a:lnSpc>
        <a:spcBef>
          <a:spcPts val="0"/>
        </a:spcBef>
        <a:buFontTx/>
        <a:buBlip>
          <a:blip r:embed="rId59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5pPr>
      <a:lvl6pPr marL="2836972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51581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51581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103163" tIns="51581" rIns="103163" bIns="51581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60"/>
            <a:ext cx="23114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C10CA-FE46-43BE-A3D2-7DAF926B7CC7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60"/>
            <a:ext cx="31369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60"/>
            <a:ext cx="23114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6B8EE-1A5C-42F5-B661-69A12A6028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8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</p:sldLayoutIdLst>
  <p:hf hdr="0" ftr="0" dt="0"/>
  <p:txStyles>
    <p:titleStyle>
      <a:lvl1pPr algn="ctr" defTabSz="103162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6860" indent="-386860" algn="l" defTabSz="1031626" rtl="0" eaLnBrk="1" latinLnBrk="1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96" indent="-322383" algn="l" defTabSz="103162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289533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5346" indent="-257907" algn="l" defTabSz="103162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21159" indent="-257907" algn="l" defTabSz="103162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36972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video" Target="../media/media2.mp4"/><Relationship Id="rId7" Type="http://schemas.openxmlformats.org/officeDocument/2006/relationships/image" Target="../media/image35.jpeg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34.jpe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video" Target="../media/media3.mp4"/><Relationship Id="rId7" Type="http://schemas.openxmlformats.org/officeDocument/2006/relationships/image" Target="../media/image40.jpeg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image" Target="../media/image39.jpe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video" Target="../media/media4.mp4"/><Relationship Id="rId7" Type="http://schemas.openxmlformats.org/officeDocument/2006/relationships/image" Target="../media/image43.jpeg"/><Relationship Id="rId2" Type="http://schemas.microsoft.com/office/2007/relationships/media" Target="../media/media4.mp4"/><Relationship Id="rId1" Type="http://schemas.openxmlformats.org/officeDocument/2006/relationships/tags" Target="../tags/tag4.xml"/><Relationship Id="rId6" Type="http://schemas.openxmlformats.org/officeDocument/2006/relationships/image" Target="../media/image42.jp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48.gif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0.xml"/><Relationship Id="rId7" Type="http://schemas.microsoft.com/office/2011/relationships/inkAction" Target="../ink/inkAction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0.jpeg"/><Relationship Id="rId5" Type="http://schemas.openxmlformats.org/officeDocument/2006/relationships/image" Target="../media/image49.jp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7.mp4"/><Relationship Id="rId7" Type="http://schemas.openxmlformats.org/officeDocument/2006/relationships/image" Target="../media/image5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71.xml"/><Relationship Id="rId4" Type="http://schemas.openxmlformats.org/officeDocument/2006/relationships/video" Target="../media/media7.mp4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6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gif"/><Relationship Id="rId3" Type="http://schemas.openxmlformats.org/officeDocument/2006/relationships/video" Target="../media/media8.mp4"/><Relationship Id="rId7" Type="http://schemas.openxmlformats.org/officeDocument/2006/relationships/image" Target="../media/image4.png"/><Relationship Id="rId2" Type="http://schemas.microsoft.com/office/2007/relationships/media" Target="../media/media8.mp4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84904" y="2674774"/>
            <a:ext cx="5936193" cy="1508452"/>
            <a:chOff x="3217332" y="1285875"/>
            <a:chExt cx="5936193" cy="1508452"/>
          </a:xfrm>
        </p:grpSpPr>
        <p:sp>
          <p:nvSpPr>
            <p:cNvPr id="8" name="직사각형 7"/>
            <p:cNvSpPr/>
            <p:nvPr/>
          </p:nvSpPr>
          <p:spPr>
            <a:xfrm>
              <a:off x="3217332" y="1285875"/>
              <a:ext cx="5936193" cy="150845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  <a:prstDash val="dash"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한쪽 모서리가 잘린 사각형 8"/>
            <p:cNvSpPr/>
            <p:nvPr/>
          </p:nvSpPr>
          <p:spPr>
            <a:xfrm>
              <a:off x="3217333" y="1363136"/>
              <a:ext cx="5757334" cy="1431191"/>
            </a:xfrm>
            <a:prstGeom prst="snip1Rect">
              <a:avLst>
                <a:gd name="adj" fmla="val 33305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ko-KR" sz="28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itchFamily="50" charset="-127"/>
                  <a:cs typeface="Aharoni" panose="02010803020104030203" pitchFamily="2" charset="-79"/>
                </a:rPr>
                <a:t>VR</a:t>
              </a:r>
              <a:r>
                <a:rPr lang="ko-KR" altLang="en-US" sz="28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itchFamily="50" charset="-127"/>
                  <a:cs typeface="Aharoni" panose="02010803020104030203" pitchFamily="2" charset="-79"/>
                </a:rPr>
                <a:t> </a:t>
              </a:r>
              <a:r>
                <a:rPr lang="en-US" altLang="ko-KR" sz="28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itchFamily="50" charset="-127"/>
                  <a:cs typeface="Aharoni" panose="02010803020104030203" pitchFamily="2" charset="-79"/>
                </a:rPr>
                <a:t>History(</a:t>
              </a:r>
              <a:r>
                <a:rPr lang="ko-KR" altLang="en-US" sz="28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itchFamily="50" charset="-127"/>
                  <a:cs typeface="Aharoni" panose="02010803020104030203" pitchFamily="2" charset="-79"/>
                </a:rPr>
                <a:t>가상현실 역사</a:t>
              </a:r>
              <a:r>
                <a:rPr lang="en-US" altLang="ko-KR" sz="28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itchFamily="50" charset="-127"/>
                  <a:cs typeface="Aharoni" panose="02010803020104030203" pitchFamily="2" charset="-79"/>
                </a:rPr>
                <a:t>)</a:t>
              </a:r>
              <a:endParaRPr lang="en-US" altLang="ko-KR" sz="28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  <a:cs typeface="Aharoni" panose="02010803020104030203" pitchFamily="2" charset="-79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itchFamily="50" charset="-127"/>
                </a:rPr>
                <a:t>------------------------------------------------------------------------------------------ 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60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17"/>
    </mc:Choice>
    <mc:Fallback xmlns="">
      <p:transition spd="slow" advTm="2321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>
                <a:latin typeface="맑은 고딕" pitchFamily="50" charset="-127"/>
              </a:rPr>
              <a:t>3. Anaglyph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1711" y="5554693"/>
            <a:ext cx="874257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 smtClean="0">
                <a:latin typeface="+mn-ea"/>
              </a:rPr>
              <a:t>이후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1850</a:t>
            </a:r>
            <a:r>
              <a:rPr lang="ko-KR" altLang="ko-KR" sz="1400" dirty="0">
                <a:latin typeface="+mn-ea"/>
              </a:rPr>
              <a:t>년대에는 </a:t>
            </a:r>
            <a:r>
              <a:rPr lang="ko-KR" altLang="ko-KR" sz="1400" dirty="0" err="1">
                <a:latin typeface="+mn-ea"/>
              </a:rPr>
              <a:t>애너글리프</a:t>
            </a:r>
            <a:r>
              <a:rPr lang="en-US" altLang="ko-KR" sz="1400" dirty="0">
                <a:latin typeface="+mn-ea"/>
              </a:rPr>
              <a:t>(Anaglyph) </a:t>
            </a:r>
            <a:r>
              <a:rPr lang="ko-KR" altLang="ko-KR" sz="1400" dirty="0">
                <a:latin typeface="+mn-ea"/>
              </a:rPr>
              <a:t>방식이 등장한다</a:t>
            </a:r>
            <a:r>
              <a:rPr lang="en-US" altLang="ko-KR" sz="1400" dirty="0">
                <a:latin typeface="+mn-ea"/>
              </a:rPr>
              <a:t>. </a:t>
            </a:r>
            <a:r>
              <a:rPr lang="ko-KR" altLang="ko-KR" sz="1400" dirty="0" err="1">
                <a:latin typeface="+mn-ea"/>
              </a:rPr>
              <a:t>애너글리프</a:t>
            </a:r>
            <a:r>
              <a:rPr lang="ko-KR" altLang="ko-KR" sz="1400" dirty="0">
                <a:latin typeface="+mn-ea"/>
              </a:rPr>
              <a:t> 방식이란 적색과 청색의 필터를 가진 안경을 쓰고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이에 맞춰 구성된 화면을 보면 입체감을 느낄 수 있도록 만든 기술이다</a:t>
            </a:r>
            <a:r>
              <a:rPr lang="en-US" altLang="ko-KR" sz="1400" dirty="0">
                <a:latin typeface="+mn-ea"/>
              </a:rPr>
              <a:t>.  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050" name="Picture 2" descr="http://post.phinf.naver.net/MjAxNzAxMTRfMTE1/MDAxNDg0MzYyMTIwNzAx.6kniXgchJg3N8Ue2I5J9ZAsCZu2ezQI75ACM_vyvWEsg.lkdun-C2QxdJnuYAXYp9djez98tw1wqrT4rpdz-qnL8g.JPEG/image_4461826071484362113769.jp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10" y="2449681"/>
            <a:ext cx="381000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ost.phinf.naver.net/MjAxNzAxMTRfOTAg/MDAxNDg0MzYxNDA4ODc5.Zx8GXgXgRmSdjhr0ZuzQ_2sAI5hRomrGrPLYOjz8ef8g.5vwZzqEMbMdSYgDh2hW4ZqsPHzY-d4CXXccNMDQDdycg.JPEG/image_9160846751484361388725.jpg?type=w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57" y="1859771"/>
            <a:ext cx="3304892" cy="33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4734" y="69482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실감 나는 이미지와 영상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28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2"/>
    </mc:Choice>
    <mc:Fallback xmlns="">
      <p:transition spd="slow" advTm="3580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>
                <a:latin typeface="맑은 고딕" pitchFamily="50" charset="-127"/>
              </a:rPr>
              <a:t>3. Anaglyph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1711" y="5680735"/>
            <a:ext cx="874257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>
                <a:latin typeface="+mn-ea"/>
              </a:rPr>
              <a:t>적</a:t>
            </a:r>
            <a:r>
              <a:rPr lang="en-US" altLang="ko-KR" sz="1400" dirty="0">
                <a:latin typeface="+mn-ea"/>
              </a:rPr>
              <a:t>, </a:t>
            </a:r>
            <a:r>
              <a:rPr lang="ko-KR" altLang="ko-KR" sz="1400" dirty="0">
                <a:latin typeface="+mn-ea"/>
              </a:rPr>
              <a:t>청 색깔이 있는 별도의 안경을 착용하면 </a:t>
            </a:r>
            <a:r>
              <a:rPr lang="ko-KR" altLang="ko-KR" sz="1400" b="1" dirty="0">
                <a:latin typeface="+mn-ea"/>
              </a:rPr>
              <a:t>안경이 해당 색깔을 걸러내고 좌우 영상을 분리</a:t>
            </a:r>
            <a:r>
              <a:rPr lang="ko-KR" altLang="ko-KR" sz="1400" dirty="0">
                <a:latin typeface="+mn-ea"/>
              </a:rPr>
              <a:t>하므로</a:t>
            </a:r>
            <a:r>
              <a:rPr lang="en-US" altLang="ko-KR" sz="1400" dirty="0" smtClean="0">
                <a:latin typeface="+mn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latin typeface="+mn-ea"/>
              </a:rPr>
              <a:t>각각의 </a:t>
            </a:r>
            <a:r>
              <a:rPr lang="ko-KR" altLang="ko-KR" sz="1400" dirty="0">
                <a:latin typeface="+mn-ea"/>
              </a:rPr>
              <a:t>눈이 다른 이미지를 보게 되면서 입체감이 생기는 </a:t>
            </a:r>
            <a:r>
              <a:rPr lang="ko-KR" altLang="ko-KR" sz="1400" dirty="0" smtClean="0">
                <a:latin typeface="+mn-ea"/>
              </a:rPr>
              <a:t>원리</a:t>
            </a:r>
            <a:r>
              <a:rPr lang="en-US" altLang="ko-KR" sz="1400" dirty="0">
                <a:latin typeface="+mn-ea"/>
              </a:rPr>
              <a:t> 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074" name="Picture 2" descr="http://post.phinf.naver.net/MjAxNzAxMTRfMTkg/MDAxNDg0MzY3Njc3OTUz.PFjUBTY2l1NezNNMFfbivYHIJaB6S_KJv3HjvVIiiiMg.dlTI12H_jwVrHS_lnRPSCtYZ633_p8jn9_ss8boZtq0g.JPEG/red-blue_dpreview.jpe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85" y="1663025"/>
            <a:ext cx="5184630" cy="388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4734" y="69482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실감 나는 이미지와 영상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74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15"/>
    </mc:Choice>
    <mc:Fallback xmlns="">
      <p:transition spd="slow" advTm="6341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700" b="1" dirty="0">
                <a:latin typeface="맑은 고딕" pitchFamily="50" charset="-127"/>
              </a:rPr>
              <a:t>Polarized Method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81711" y="5502852"/>
            <a:ext cx="874257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1950</a:t>
            </a:r>
            <a:r>
              <a:rPr lang="ko-KR" altLang="ko-KR" sz="1400" dirty="0">
                <a:latin typeface="+mn-ea"/>
              </a:rPr>
              <a:t>년대에 큰 인기를 끌었던</a:t>
            </a:r>
            <a:r>
              <a:rPr lang="en-US" altLang="ko-KR" sz="1400" dirty="0">
                <a:latin typeface="+mn-ea"/>
              </a:rPr>
              <a:t> 3D</a:t>
            </a:r>
            <a:r>
              <a:rPr lang="ko-KR" altLang="ko-KR" sz="1400" dirty="0">
                <a:latin typeface="+mn-ea"/>
              </a:rPr>
              <a:t>영화들은 컬러 필터 방식의 </a:t>
            </a:r>
            <a:r>
              <a:rPr lang="ko-KR" altLang="ko-KR" sz="1400" dirty="0" err="1">
                <a:latin typeface="+mn-ea"/>
              </a:rPr>
              <a:t>애너글리프</a:t>
            </a:r>
            <a:r>
              <a:rPr lang="en-US" altLang="ko-KR" sz="1400" dirty="0">
                <a:latin typeface="+mn-ea"/>
              </a:rPr>
              <a:t> </a:t>
            </a:r>
            <a:r>
              <a:rPr lang="ko-KR" altLang="ko-KR" sz="1400" dirty="0">
                <a:latin typeface="+mn-ea"/>
              </a:rPr>
              <a:t>방식이 아니라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b="1" u="sng" dirty="0">
                <a:latin typeface="+mn-ea"/>
              </a:rPr>
              <a:t>회색의 폴라로이드 필터를 사용한 편광 방식이 주로 사용</a:t>
            </a:r>
            <a:r>
              <a:rPr lang="ko-KR" altLang="ko-KR" sz="1400" dirty="0">
                <a:latin typeface="+mn-ea"/>
              </a:rPr>
              <a:t>되었다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ko-KR" sz="1400" dirty="0">
                <a:latin typeface="+mn-ea"/>
              </a:rPr>
              <a:t>해당 기법은 최근의</a:t>
            </a:r>
            <a:r>
              <a:rPr lang="en-US" altLang="ko-KR" sz="1400" dirty="0">
                <a:latin typeface="+mn-ea"/>
              </a:rPr>
              <a:t> 3D</a:t>
            </a:r>
            <a:r>
              <a:rPr lang="ko-KR" altLang="ko-KR" sz="1400" dirty="0">
                <a:latin typeface="+mn-ea"/>
              </a:rPr>
              <a:t>영화에도 꾸준히 사용되고 있다</a:t>
            </a:r>
            <a:r>
              <a:rPr lang="en-US" altLang="ko-KR" sz="1400" dirty="0" smtClean="0">
                <a:latin typeface="+mn-ea"/>
              </a:rPr>
              <a:t>.</a:t>
            </a:r>
            <a:r>
              <a:rPr lang="en-US" altLang="ko-KR" sz="1400" dirty="0">
                <a:latin typeface="+mn-ea"/>
              </a:rPr>
              <a:t> 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098" name="Picture 2" descr="http://post.phinf.naver.net/MjAxNzAxMTRfMzAw/MDAxNDg0MzY3NzE4MzEx.ZkmcwZjuoonDnIgaQSZgeH8rJ61osWgvAITSHh0nyaQg.LXVV9Mobdqqh-Xe3MWPmdKrVzm8rP-IIHjXAIWVcHPcg.JPEG/polarizing_dpreview.jpeg?type=w12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61" y="1700790"/>
            <a:ext cx="4867981" cy="365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ost.phinf.naver.net/MjAxNzAxMTRfMTIz/MDAxNDg0MzY3Mzg1ODM1.NcTRChnES_rX4gR5nvnU5tSeBq4fmddp3kTON4uMjh0g.oMx1evptKjKwgszwCGfXOf6A9hL9hnKZnHiSpXib6Kgg.JPEG/image_2115700961484362616495.jpg?type=w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778" y="2737716"/>
            <a:ext cx="1922906" cy="26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post.phinf.naver.net/MjAxNzAxMTRfMTAx/MDAxNDg0MzYyNjEyOTcx.1sSG5oaFO1DwNUJ9qkhBmHVU7-jkvVDfdGMUO6Pw92Ug.djzaS2JbLB4atCFIyM24pa0ho8QsRBVJWWJQtfEOqtwg.JPEG/Audience_At_Bwana_Devil_3D_movie_1953.jpg?type=w12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220" y="2737716"/>
            <a:ext cx="1943116" cy="261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64734" y="69482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실감 나는 이미지와 영상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0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8"/>
    </mc:Choice>
    <mc:Fallback xmlns="">
      <p:transition spd="slow" advTm="3801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. Reel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6300" y="5555702"/>
            <a:ext cx="8433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ko-KR" sz="1400" dirty="0">
                <a:latin typeface="+mn-ea"/>
              </a:rPr>
              <a:t>릴</a:t>
            </a:r>
            <a:r>
              <a:rPr lang="en-US" altLang="ko-KR" sz="1400" dirty="0">
                <a:latin typeface="+mn-ea"/>
              </a:rPr>
              <a:t>(Reel)</a:t>
            </a:r>
            <a:r>
              <a:rPr lang="ko-KR" altLang="ko-KR" sz="1400" dirty="0">
                <a:latin typeface="+mn-ea"/>
              </a:rPr>
              <a:t>은 </a:t>
            </a:r>
            <a:r>
              <a:rPr lang="ko-KR" altLang="ko-KR" sz="1400" dirty="0" smtClean="0">
                <a:latin typeface="+mn-ea"/>
              </a:rPr>
              <a:t>가운데 </a:t>
            </a:r>
            <a:r>
              <a:rPr lang="ko-KR" altLang="ko-KR" sz="1400" b="1" dirty="0">
                <a:latin typeface="+mn-ea"/>
              </a:rPr>
              <a:t>원을 기준으로 서로 </a:t>
            </a:r>
            <a:r>
              <a:rPr lang="ko-KR" altLang="ko-KR" sz="1400" b="1" dirty="0" err="1">
                <a:latin typeface="+mn-ea"/>
              </a:rPr>
              <a:t>매칭</a:t>
            </a:r>
            <a:r>
              <a:rPr lang="ko-KR" altLang="ko-KR" sz="1400" b="1" dirty="0">
                <a:latin typeface="+mn-ea"/>
              </a:rPr>
              <a:t> 되는 이미지들이 각각 왼쪽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ko-KR" sz="1400" b="1" dirty="0">
                <a:latin typeface="+mn-ea"/>
              </a:rPr>
              <a:t>오른쪽 눈에 </a:t>
            </a:r>
            <a:r>
              <a:rPr lang="ko-KR" altLang="ko-KR" sz="1400" b="1" dirty="0" smtClean="0">
                <a:latin typeface="+mn-ea"/>
              </a:rPr>
              <a:t>비치면서</a:t>
            </a:r>
            <a:endParaRPr lang="en-US" altLang="ko-KR" sz="1400" b="1" dirty="0" smtClean="0">
              <a:latin typeface="+mn-ea"/>
            </a:endParaRPr>
          </a:p>
          <a:p>
            <a:pPr latinLnBrk="1"/>
            <a:r>
              <a:rPr lang="ko-KR" altLang="ko-KR" sz="1400" dirty="0" smtClean="0">
                <a:latin typeface="+mn-ea"/>
              </a:rPr>
              <a:t>최종적으로 </a:t>
            </a:r>
            <a:r>
              <a:rPr lang="ko-KR" altLang="ko-KR" sz="1400" dirty="0">
                <a:latin typeface="+mn-ea"/>
              </a:rPr>
              <a:t>사용자에게 입체 이미지를 보여주게 된다</a:t>
            </a:r>
            <a:r>
              <a:rPr lang="en-US" altLang="ko-KR" sz="1400" dirty="0">
                <a:latin typeface="+mn-ea"/>
              </a:rPr>
              <a:t>. </a:t>
            </a:r>
            <a:endParaRPr lang="ko-KR" altLang="ko-KR" sz="1400" dirty="0">
              <a:latin typeface="+mn-ea"/>
            </a:endParaRPr>
          </a:p>
        </p:txBody>
      </p:sp>
      <p:pic>
        <p:nvPicPr>
          <p:cNvPr id="5122" name="Picture 2" descr="http://post.phinf.naver.net/MjAxNzAxMTRfNTEg/MDAxNDg0MzgwNjQ4OTU3.0JlrPkWtCNtf4iNagFBGmrBBg7pB4fSphhUsNkcPoQ0g.m8MXe_M9YOlXkC3rCFHzOkz3C2edzx3-rhPlbi-LXc4g.JPEG/View-Master.jpg?type=w12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4"/>
          <a:stretch/>
        </p:blipFill>
        <p:spPr bwMode="auto">
          <a:xfrm>
            <a:off x="920510" y="2183089"/>
            <a:ext cx="5015773" cy="302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ost.phinf.naver.net/MjAxNzAxMTVfMTQg/MDAxNDg0NDQ2NzYyNTI2.oWrc43kfzrJUrKyj7oO8VjIuUDS0nEy2B1hD3XTJvoYg.s61QXUZp7jjXPcAfokQrHMPJJzBkoXojMHo9_anDMucg.PNG/View-Master_2_-_%EB%B3%B5%EC%82%AC%EB%B3%B8.png?type=w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40" y="2228957"/>
            <a:ext cx="3032029" cy="297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4734" y="69482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실감 나는 이미지와 영상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7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85"/>
    </mc:Choice>
    <mc:Fallback xmlns="">
      <p:transition spd="slow" advTm="7178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2852930"/>
            <a:ext cx="9906000" cy="550445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marL="571500" indent="-571500" algn="ctr">
              <a:buFont typeface="+mj-lt"/>
              <a:buAutoNum type="romanUcPeriod" startAt="3"/>
            </a:pPr>
            <a:r>
              <a:rPr lang="ko-KR" altLang="en-US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본격적으로 등장하는</a:t>
            </a:r>
            <a:r>
              <a:rPr lang="en-US" altLang="ko-KR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가상현실 기기들 </a:t>
            </a:r>
            <a:r>
              <a:rPr lang="en-US" altLang="ko-KR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(1960~1990)</a:t>
            </a:r>
            <a:endParaRPr lang="ko-KR" altLang="en-US" sz="29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233825" y="3486607"/>
            <a:ext cx="5438352" cy="10452"/>
          </a:xfrm>
          <a:prstGeom prst="line">
            <a:avLst/>
          </a:prstGeom>
          <a:ln w="12700">
            <a:solidFill>
              <a:srgbClr val="68676C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md 일러스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66" y="3832249"/>
            <a:ext cx="2446387" cy="279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10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95"/>
    </mc:Choice>
    <mc:Fallback xmlns="">
      <p:transition spd="slow" advTm="2369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. Telepresence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734" y="69482"/>
            <a:ext cx="4160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</a:rPr>
              <a:t>본격적으로 등장하는 가상현실 기기들 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00174" y="5570686"/>
            <a:ext cx="7705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ko-KR" sz="1400" dirty="0" err="1" smtClean="0">
                <a:latin typeface="+mn-ea"/>
              </a:rPr>
              <a:t>필코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Philco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ko-KR" sz="1400" dirty="0">
                <a:latin typeface="+mn-ea"/>
              </a:rPr>
              <a:t>에서</a:t>
            </a:r>
            <a:r>
              <a:rPr lang="en-US" altLang="ko-KR" sz="1400" dirty="0">
                <a:latin typeface="+mn-ea"/>
              </a:rPr>
              <a:t> 1961</a:t>
            </a:r>
            <a:r>
              <a:rPr lang="ko-KR" altLang="ko-KR" sz="1400" dirty="0">
                <a:latin typeface="+mn-ea"/>
              </a:rPr>
              <a:t>년도에 제작한 </a:t>
            </a:r>
            <a:r>
              <a:rPr lang="ko-KR" altLang="ko-KR" sz="1400" b="1" dirty="0" err="1">
                <a:solidFill>
                  <a:srgbClr val="C00000"/>
                </a:solidFill>
                <a:latin typeface="+mn-ea"/>
              </a:rPr>
              <a:t>텔레프레전스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(Telepresence) </a:t>
            </a:r>
            <a:r>
              <a:rPr lang="ko-KR" altLang="ko-KR" sz="1400" b="1" dirty="0">
                <a:solidFill>
                  <a:srgbClr val="C00000"/>
                </a:solidFill>
                <a:latin typeface="+mn-ea"/>
              </a:rPr>
              <a:t>시스템</a:t>
            </a:r>
            <a:r>
              <a:rPr lang="ko-KR" altLang="ko-KR" sz="1400" dirty="0">
                <a:latin typeface="+mn-ea"/>
              </a:rPr>
              <a:t>이다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latinLnBrk="1"/>
            <a:r>
              <a:rPr lang="ko-KR" altLang="ko-KR" sz="1400" dirty="0" smtClean="0">
                <a:latin typeface="+mn-ea"/>
              </a:rPr>
              <a:t>머리의 </a:t>
            </a:r>
            <a:r>
              <a:rPr lang="ko-KR" altLang="ko-KR" sz="1400" dirty="0">
                <a:latin typeface="+mn-ea"/>
              </a:rPr>
              <a:t>움직임에 맞춰 외부의 비디오카메라가 움직이면서 영상을 볼 수 있는 방식이다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latinLnBrk="1"/>
            <a:r>
              <a:rPr lang="ko-KR" altLang="ko-KR" sz="1400" dirty="0" smtClean="0">
                <a:latin typeface="+mn-ea"/>
              </a:rPr>
              <a:t>머리에 </a:t>
            </a:r>
            <a:r>
              <a:rPr lang="ko-KR" altLang="ko-KR" sz="1400" dirty="0">
                <a:latin typeface="+mn-ea"/>
              </a:rPr>
              <a:t>쓸 수 있었지만 무거웠기 때문에 별도 고정 장치를 사용하였다</a:t>
            </a:r>
            <a:r>
              <a:rPr lang="en-US" altLang="ko-KR" sz="1400" dirty="0">
                <a:latin typeface="+mn-ea"/>
              </a:rPr>
              <a:t>.</a:t>
            </a:r>
            <a:endParaRPr lang="ko-KR" altLang="ko-KR" sz="1400" dirty="0">
              <a:latin typeface="+mn-ea"/>
            </a:endParaRPr>
          </a:p>
        </p:txBody>
      </p:sp>
      <p:pic>
        <p:nvPicPr>
          <p:cNvPr id="6146" name="Picture 2" descr="http://post.phinf.naver.net/MjAxNzAxMTRfMjIy/MDAxNDg0MzkyODM2MDMz._bsZU7Poyz62B0QDiz1vfxAMLSAeOFdyWWZUFh2Is6gg.ACJmEq2P8e9Opfj3uaYI64rOxKRPka6ID9qqqQ2LdGsg.PNG/philco_hmd_l.pn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224" y="1679285"/>
            <a:ext cx="2665920" cy="375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post.phinf.naver.net/MjAxNzAxMTRfMjcg/MDAxNDg0MzkzNjAwNTQx.fvYk6SGHOL6o1__ME5Q31NN64KBqhh4eDwhXPlcf6Xgg.-3RC0wzUI3JWpXr0ojC36ufMCe4A4ODbT_z5bHUD8Ysg.PNG/philco_hmd_2.png?type=w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58" y="1670530"/>
            <a:ext cx="3517165" cy="376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61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26"/>
    </mc:Choice>
    <mc:Fallback xmlns="">
      <p:transition spd="slow" advTm="5502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700" b="1" dirty="0" err="1" smtClean="0">
                <a:latin typeface="맑은 고딕" pitchFamily="50" charset="-127"/>
                <a:ea typeface="맑은 고딕" pitchFamily="50" charset="-127"/>
              </a:rPr>
              <a:t>Sensorama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0993" y="5502852"/>
            <a:ext cx="73440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400" dirty="0" smtClean="0">
                <a:latin typeface="+mn-ea"/>
              </a:rPr>
              <a:t>1962</a:t>
            </a:r>
            <a:r>
              <a:rPr lang="ko-KR" altLang="ko-KR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 </a:t>
            </a:r>
            <a:r>
              <a:rPr lang="ko-KR" altLang="ko-KR" sz="1400" dirty="0">
                <a:latin typeface="+mn-ea"/>
              </a:rPr>
              <a:t>개발한 </a:t>
            </a:r>
            <a:r>
              <a:rPr lang="ko-KR" altLang="ko-KR" sz="1400" b="1" dirty="0" err="1">
                <a:solidFill>
                  <a:srgbClr val="C00000"/>
                </a:solidFill>
                <a:latin typeface="+mn-ea"/>
              </a:rPr>
              <a:t>센소라마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rgbClr val="C00000"/>
                </a:solidFill>
                <a:latin typeface="+mn-ea"/>
              </a:rPr>
              <a:t>Sensorama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)</a:t>
            </a:r>
            <a:r>
              <a:rPr lang="ko-KR" altLang="ko-KR" sz="1400" dirty="0">
                <a:latin typeface="+mn-ea"/>
              </a:rPr>
              <a:t>라는 입체 영상 기기이다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latinLnBrk="1"/>
            <a:r>
              <a:rPr lang="en-US" altLang="ko-KR" sz="1400" dirty="0">
                <a:latin typeface="+mn-ea"/>
              </a:rPr>
              <a:t>3D Stereoscopic </a:t>
            </a:r>
            <a:r>
              <a:rPr lang="ko-KR" altLang="ko-KR" sz="1400" dirty="0">
                <a:latin typeface="+mn-ea"/>
              </a:rPr>
              <a:t>기반의 영상 외에도 모션과 향기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바람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진동 등을 지원했으며</a:t>
            </a:r>
            <a:endParaRPr lang="en-US" altLang="ko-KR" sz="1400" dirty="0">
              <a:latin typeface="+mn-ea"/>
            </a:endParaRPr>
          </a:p>
          <a:p>
            <a:pPr latinLnBrk="1"/>
            <a:r>
              <a:rPr lang="ko-KR" altLang="ko-KR" sz="1400" dirty="0">
                <a:latin typeface="+mn-ea"/>
              </a:rPr>
              <a:t>스테레오 사운드 기능까지 가지고 있었다</a:t>
            </a:r>
            <a:r>
              <a:rPr lang="en-US" altLang="ko-KR" sz="1400" dirty="0">
                <a:latin typeface="+mn-ea"/>
              </a:rPr>
              <a:t>. </a:t>
            </a:r>
          </a:p>
        </p:txBody>
      </p:sp>
      <p:pic>
        <p:nvPicPr>
          <p:cNvPr id="7170" name="Picture 2" descr="http://post.phinf.naver.net/MjAxNzAxMTRfNTgg/MDAxNDg0MzcwMDE4MjY5.pmE2InPqRqHSWhsUukFfVIDqo3-wIZaiuzk_pz71ESwg.JHP6O6SixDEjJGF5T6cVJuaMERrsWhIg7nsbUmmkDnEg.PNG/Sensorama-History-of-VR.pn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99" y="1873611"/>
            <a:ext cx="4774062" cy="346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4734" y="69482"/>
            <a:ext cx="4160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</a:rPr>
              <a:t>본격적으로 등장하는 가상현실 기기들 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0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03"/>
    </mc:Choice>
    <mc:Fallback xmlns="">
      <p:transition spd="slow" advTm="5110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3. Experimental 3-D display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6603" y="5728523"/>
            <a:ext cx="7832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400" dirty="0"/>
              <a:t>1961</a:t>
            </a:r>
            <a:r>
              <a:rPr lang="ko-KR" altLang="ko-KR" sz="1400" dirty="0"/>
              <a:t>년 제작된 </a:t>
            </a:r>
            <a:r>
              <a:rPr lang="ko-KR" altLang="ko-KR" sz="1400" dirty="0" err="1"/>
              <a:t>필코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Philco</a:t>
            </a:r>
            <a:r>
              <a:rPr lang="en-US" altLang="ko-KR" sz="1400" dirty="0"/>
              <a:t>)</a:t>
            </a:r>
            <a:r>
              <a:rPr lang="ko-KR" altLang="ko-KR" sz="1400" dirty="0"/>
              <a:t>의</a:t>
            </a:r>
            <a:r>
              <a:rPr lang="en-US" altLang="ko-KR" sz="1400" dirty="0"/>
              <a:t> </a:t>
            </a:r>
            <a:r>
              <a:rPr lang="en-US" altLang="ko-KR" sz="1400" dirty="0" err="1"/>
              <a:t>Headsight</a:t>
            </a:r>
            <a:r>
              <a:rPr lang="en-US" altLang="ko-KR" sz="1400" dirty="0"/>
              <a:t> </a:t>
            </a:r>
            <a:r>
              <a:rPr lang="ko-KR" altLang="ko-KR" sz="1400" dirty="0"/>
              <a:t>외에도 초창기</a:t>
            </a:r>
            <a:r>
              <a:rPr lang="en-US" altLang="ko-KR" sz="1400" dirty="0"/>
              <a:t> HMD(Head Mounted Display)</a:t>
            </a:r>
            <a:r>
              <a:rPr lang="ko-KR" altLang="ko-KR" sz="1400" dirty="0" smtClean="0"/>
              <a:t>라고</a:t>
            </a:r>
            <a:endParaRPr lang="en-US" altLang="ko-KR" sz="1400" dirty="0" smtClean="0"/>
          </a:p>
          <a:p>
            <a:pPr latinLnBrk="1"/>
            <a:r>
              <a:rPr lang="ko-KR" altLang="ko-KR" sz="1400" dirty="0" smtClean="0"/>
              <a:t>볼 </a:t>
            </a:r>
            <a:r>
              <a:rPr lang="ko-KR" altLang="ko-KR" sz="1400" dirty="0"/>
              <a:t>수 있는 기기가</a:t>
            </a:r>
            <a:r>
              <a:rPr lang="en-US" altLang="ko-KR" sz="1400" dirty="0"/>
              <a:t> 1968</a:t>
            </a:r>
            <a:r>
              <a:rPr lang="ko-KR" altLang="ko-KR" sz="1400" dirty="0"/>
              <a:t>년 등장했다</a:t>
            </a:r>
            <a:r>
              <a:rPr lang="en-US" altLang="ko-KR" sz="1400" dirty="0"/>
              <a:t>. </a:t>
            </a:r>
            <a:endParaRPr lang="en-US" altLang="ko-KR" sz="1400" dirty="0" smtClean="0"/>
          </a:p>
        </p:txBody>
      </p:sp>
      <p:pic>
        <p:nvPicPr>
          <p:cNvPr id="10242" name="Picture 2" descr="http://post.phinf.naver.net/MjAxNzAxMTRfMTEz/MDAxNDg0MzgxMzAzNzA3.Krh4v1XKL6hE9_3acomGOjUf5GwPOMDJKl4AlfSRlqog.DEd0Qx6B5U91sRPClZX48e4x5MMNq-xy70xm6crTQOQg.JPEG/The_Sword_of_Damocles.jpg?type=w1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28" y="1789466"/>
            <a:ext cx="5767543" cy="38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4734" y="69482"/>
            <a:ext cx="4160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</a:rPr>
              <a:t>본격적으로 등장하는 가상현실 기기들 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First Head-mounted display and 3d game (1965) - The Sword of Damocle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69229" y="1789467"/>
            <a:ext cx="5767542" cy="3809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88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67"/>
    </mc:Choice>
    <mc:Fallback xmlns="">
      <p:transition spd="slow" advTm="88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6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7891" objId="3"/>
        <p14:stopEvt time="59740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2700" b="1" dirty="0" err="1" smtClean="0">
                <a:latin typeface="맑은 고딕" pitchFamily="50" charset="-127"/>
                <a:ea typeface="맑은 고딕" pitchFamily="50" charset="-127"/>
              </a:rPr>
              <a:t>Videoplace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3672" y="5197406"/>
            <a:ext cx="87425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400" dirty="0">
                <a:latin typeface="+mn-ea"/>
              </a:rPr>
              <a:t>1970</a:t>
            </a:r>
            <a:r>
              <a:rPr lang="ko-KR" altLang="ko-KR" sz="1400" dirty="0">
                <a:latin typeface="+mn-ea"/>
              </a:rPr>
              <a:t>년대에는 </a:t>
            </a:r>
            <a:r>
              <a:rPr lang="ko-KR" altLang="ko-KR" sz="1400" dirty="0" err="1" smtClean="0">
                <a:latin typeface="+mn-ea"/>
              </a:rPr>
              <a:t>마이론</a:t>
            </a:r>
            <a:r>
              <a:rPr lang="ko-KR" altLang="ko-KR" sz="1400" dirty="0" smtClean="0">
                <a:latin typeface="+mn-ea"/>
              </a:rPr>
              <a:t> </a:t>
            </a:r>
            <a:r>
              <a:rPr lang="ko-KR" altLang="ko-KR" sz="1400" dirty="0" err="1" smtClean="0">
                <a:latin typeface="+mn-ea"/>
              </a:rPr>
              <a:t>크루거가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‘</a:t>
            </a:r>
            <a:r>
              <a:rPr lang="ko-KR" altLang="ko-KR" sz="1400" b="1" dirty="0" err="1">
                <a:solidFill>
                  <a:srgbClr val="C00000"/>
                </a:solidFill>
                <a:latin typeface="+mn-ea"/>
              </a:rPr>
              <a:t>비디오플레이스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400" b="1" dirty="0" err="1">
                <a:solidFill>
                  <a:srgbClr val="C00000"/>
                </a:solidFill>
                <a:latin typeface="+mn-ea"/>
              </a:rPr>
              <a:t>Videoplace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)’ </a:t>
            </a:r>
            <a:r>
              <a:rPr lang="ko-KR" altLang="ko-KR" sz="1400" dirty="0">
                <a:latin typeface="+mn-ea"/>
              </a:rPr>
              <a:t>라는 실험 공간을 제작한 바 있다</a:t>
            </a:r>
            <a:r>
              <a:rPr lang="en-US" altLang="ko-KR" sz="1400" dirty="0">
                <a:latin typeface="+mn-ea"/>
              </a:rPr>
              <a:t>. </a:t>
            </a:r>
            <a:endParaRPr lang="en-US" altLang="ko-KR" sz="1400" dirty="0" smtClean="0">
              <a:latin typeface="+mn-ea"/>
            </a:endParaRPr>
          </a:p>
          <a:p>
            <a:pPr latinLnBrk="1"/>
            <a:r>
              <a:rPr lang="ko-KR" altLang="ko-KR" sz="1400" dirty="0" err="1" smtClean="0">
                <a:latin typeface="+mn-ea"/>
              </a:rPr>
              <a:t>비디오플레이스</a:t>
            </a:r>
            <a:r>
              <a:rPr lang="ko-KR" altLang="ko-KR" sz="1400" dirty="0" smtClean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안에서는 마치 공상과학 영화의 한 장면처럼 </a:t>
            </a:r>
            <a:r>
              <a:rPr lang="ko-KR" altLang="ko-KR" sz="1400" dirty="0">
                <a:solidFill>
                  <a:srgbClr val="FF0000"/>
                </a:solidFill>
                <a:latin typeface="+mn-ea"/>
              </a:rPr>
              <a:t>체험자의 손이 컴퓨터 스크린에 나타나고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ko-KR" sz="1400" dirty="0">
                <a:solidFill>
                  <a:srgbClr val="FF0000"/>
                </a:solidFill>
                <a:latin typeface="+mn-ea"/>
              </a:rPr>
              <a:t>손을 이용하여 가상의 물체와 상호작용</a:t>
            </a:r>
            <a:r>
              <a:rPr lang="ko-KR" altLang="ko-KR" sz="1400" dirty="0">
                <a:latin typeface="+mn-ea"/>
              </a:rPr>
              <a:t>할 수 있다</a:t>
            </a:r>
            <a:r>
              <a:rPr lang="en-US" altLang="ko-KR" sz="1400" dirty="0">
                <a:latin typeface="+mn-ea"/>
              </a:rPr>
              <a:t>. </a:t>
            </a:r>
          </a:p>
          <a:p>
            <a:pPr latinLnBrk="1"/>
            <a:r>
              <a:rPr lang="ko-KR" altLang="ko-KR" sz="1400" dirty="0" err="1" smtClean="0">
                <a:latin typeface="+mn-ea"/>
              </a:rPr>
              <a:t>크루거는</a:t>
            </a:r>
            <a:r>
              <a:rPr lang="ko-KR" altLang="ko-KR" sz="1400" dirty="0" smtClean="0">
                <a:latin typeface="+mn-ea"/>
              </a:rPr>
              <a:t> </a:t>
            </a:r>
            <a:r>
              <a:rPr lang="ko-KR" altLang="ko-KR" sz="1400" dirty="0">
                <a:latin typeface="+mn-ea"/>
              </a:rPr>
              <a:t>이러한 환경을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 ‘</a:t>
            </a:r>
            <a:r>
              <a:rPr lang="ko-KR" altLang="ko-KR" sz="1400" b="1" dirty="0">
                <a:solidFill>
                  <a:srgbClr val="C00000"/>
                </a:solidFill>
                <a:latin typeface="+mn-ea"/>
              </a:rPr>
              <a:t>인공현실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(Artificial Reality)’</a:t>
            </a:r>
            <a:r>
              <a:rPr lang="ko-KR" altLang="ko-KR" sz="1400" dirty="0">
                <a:latin typeface="+mn-ea"/>
              </a:rPr>
              <a:t>이라고 표현했는데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오늘날의 가상현실과 그 의미가 매우 유사하다고 할 수 있다</a:t>
            </a:r>
            <a:r>
              <a:rPr lang="en-US" altLang="ko-KR" sz="1400" dirty="0">
                <a:latin typeface="+mn-ea"/>
              </a:rPr>
              <a:t>. 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13314" name="Picture 2" descr="http://post.phinf.naver.net/MjAxNzAxMTRfMTgw/MDAxNDg0MzgyNjAzMDQ5.HLUb871BY9YBrU2aBcIlX5n7a__9kgGcQpyrf6twYyEg.MuAfX6UhzwC8O546rU9YRacZAzTSZudjtIZ1ONxfW0sg.JPEG/Krueger_01.jpg?type=w1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22" y="2047566"/>
            <a:ext cx="3995893" cy="303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ost.phinf.naver.net/MjAxNzAxMTRfMTkg/MDAxNDg0MzgyNjA4MDky.DqcFVrciJ39DZnGFLRf57uf-RIVdRN81Abtc1JYQOHkg.w1jyWgFtWqxIX3V5TRp8LL78GiRoJFRBJp_UmMxKx_og.JPEG/Krueger_02.jpg?type=w12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11" y="2046432"/>
            <a:ext cx="4490007" cy="303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4734" y="69482"/>
            <a:ext cx="4160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</a:rPr>
              <a:t>본격적으로 등장하는 가상현실 기기들 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Videoplace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6022" y="2046432"/>
            <a:ext cx="3995893" cy="30368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40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91"/>
    </mc:Choice>
    <mc:Fallback xmlns="">
      <p:transition spd="slow" advTm="133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59564" objId="3"/>
        <p14:stopEvt time="133591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355148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5. LEEP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3672" y="4811568"/>
            <a:ext cx="874257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400" dirty="0"/>
              <a:t>1979</a:t>
            </a:r>
            <a:r>
              <a:rPr lang="ko-KR" altLang="ko-KR" sz="1400" dirty="0"/>
              <a:t>년에는 </a:t>
            </a:r>
            <a:r>
              <a:rPr lang="ko-KR" altLang="ko-KR" sz="1400" dirty="0" err="1"/>
              <a:t>에릭</a:t>
            </a:r>
            <a:r>
              <a:rPr lang="ko-KR" altLang="ko-KR" sz="1400" dirty="0"/>
              <a:t> </a:t>
            </a:r>
            <a:r>
              <a:rPr lang="ko-KR" altLang="ko-KR" sz="1400" dirty="0" err="1"/>
              <a:t>휴렛</a:t>
            </a:r>
            <a:r>
              <a:rPr lang="en-US" altLang="ko-KR" sz="1400" dirty="0"/>
              <a:t>(Eric </a:t>
            </a:r>
            <a:r>
              <a:rPr lang="en-US" altLang="ko-KR" sz="1400" dirty="0" err="1"/>
              <a:t>Howlett</a:t>
            </a:r>
            <a:r>
              <a:rPr lang="en-US" altLang="ko-KR" sz="1400" dirty="0"/>
              <a:t>)</a:t>
            </a:r>
            <a:r>
              <a:rPr lang="ko-KR" altLang="ko-KR" sz="1400" dirty="0"/>
              <a:t>이</a:t>
            </a:r>
            <a:r>
              <a:rPr lang="en-US" altLang="ko-KR" sz="1400" dirty="0"/>
              <a:t> </a:t>
            </a:r>
            <a:r>
              <a:rPr lang="ko-KR" altLang="ko-KR" sz="1400" dirty="0" smtClean="0"/>
              <a:t>의도적으로 </a:t>
            </a:r>
            <a:r>
              <a:rPr lang="ko-KR" altLang="ko-KR" sz="1400" dirty="0" err="1"/>
              <a:t>색수차</a:t>
            </a:r>
            <a:r>
              <a:rPr lang="en-US" altLang="ko-KR" sz="1400" dirty="0"/>
              <a:t>(chromatic aberration)</a:t>
            </a:r>
            <a:r>
              <a:rPr lang="ko-KR" altLang="ko-KR" sz="1400" dirty="0"/>
              <a:t>를 준</a:t>
            </a:r>
            <a:r>
              <a:rPr lang="en-US" altLang="ko-KR" sz="1400" dirty="0"/>
              <a:t> </a:t>
            </a:r>
            <a:r>
              <a:rPr lang="ko-KR" altLang="ko-KR" sz="1400" dirty="0"/>
              <a:t>입체 사진을 </a:t>
            </a:r>
            <a:r>
              <a:rPr lang="ko-KR" altLang="ko-KR" sz="1400" dirty="0" smtClean="0"/>
              <a:t>찍고</a:t>
            </a:r>
            <a:endParaRPr lang="en-US" altLang="ko-KR" sz="1400" dirty="0" smtClean="0"/>
          </a:p>
          <a:p>
            <a:pPr latinLnBrk="1"/>
            <a:r>
              <a:rPr lang="ko-KR" altLang="ko-KR" sz="1400" dirty="0" smtClean="0"/>
              <a:t>이 </a:t>
            </a:r>
            <a:r>
              <a:rPr lang="ko-KR" altLang="ko-KR" sz="1400" dirty="0"/>
              <a:t>필름을 전용 뷰어를 통해서 보면 렌즈가 다시 </a:t>
            </a:r>
            <a:r>
              <a:rPr lang="ko-KR" altLang="ko-KR" sz="1400" dirty="0" err="1"/>
              <a:t>색수차를</a:t>
            </a:r>
            <a:r>
              <a:rPr lang="ko-KR" altLang="ko-KR" sz="1400" dirty="0"/>
              <a:t> 보정하는 과정에서 넓은 </a:t>
            </a:r>
            <a:r>
              <a:rPr lang="ko-KR" altLang="ko-KR" sz="1400" dirty="0" err="1"/>
              <a:t>시야각을</a:t>
            </a:r>
            <a:r>
              <a:rPr lang="ko-KR" altLang="ko-KR" sz="1400" dirty="0"/>
              <a:t> 얻을 수 </a:t>
            </a:r>
            <a:r>
              <a:rPr lang="ko-KR" altLang="ko-KR" sz="1400" dirty="0" smtClean="0"/>
              <a:t>있는</a:t>
            </a:r>
            <a:endParaRPr lang="en-US" altLang="ko-KR" sz="1400" dirty="0" smtClean="0"/>
          </a:p>
          <a:p>
            <a:pPr latinLnBrk="1"/>
            <a:r>
              <a:rPr lang="en-US" altLang="ko-KR" sz="1400" dirty="0" smtClean="0"/>
              <a:t>LEEP </a:t>
            </a:r>
            <a:r>
              <a:rPr lang="ko-KR" altLang="ko-KR" sz="1400" dirty="0" smtClean="0"/>
              <a:t>시스템을 만들</a:t>
            </a:r>
            <a:r>
              <a:rPr lang="ko-KR" altLang="en-US" sz="1400" dirty="0" smtClean="0"/>
              <a:t>었다</a:t>
            </a:r>
            <a:r>
              <a:rPr lang="en-US" altLang="ko-KR" sz="1400" dirty="0" smtClean="0"/>
              <a:t>.</a:t>
            </a:r>
          </a:p>
          <a:p>
            <a:pPr latinLnBrk="1"/>
            <a:r>
              <a:rPr lang="ko-KR" altLang="ko-KR" sz="1400" dirty="0">
                <a:solidFill>
                  <a:srgbClr val="FF0000"/>
                </a:solidFill>
              </a:rPr>
              <a:t>기존 사진들의 </a:t>
            </a:r>
            <a:r>
              <a:rPr lang="ko-KR" altLang="ko-KR" sz="1400" dirty="0" err="1">
                <a:solidFill>
                  <a:srgbClr val="FF0000"/>
                </a:solidFill>
              </a:rPr>
              <a:t>시야각이</a:t>
            </a:r>
            <a:r>
              <a:rPr lang="ko-KR" altLang="ko-KR" sz="1400" dirty="0">
                <a:solidFill>
                  <a:srgbClr val="FF0000"/>
                </a:solidFill>
              </a:rPr>
              <a:t> 평균</a:t>
            </a:r>
            <a:r>
              <a:rPr lang="en-US" altLang="ko-KR" sz="1400" dirty="0">
                <a:solidFill>
                  <a:srgbClr val="FF0000"/>
                </a:solidFill>
              </a:rPr>
              <a:t> 20</a:t>
            </a:r>
            <a:r>
              <a:rPr lang="ko-KR" altLang="ko-KR" sz="1400" dirty="0">
                <a:solidFill>
                  <a:srgbClr val="FF0000"/>
                </a:solidFill>
              </a:rPr>
              <a:t>도에서</a:t>
            </a:r>
            <a:r>
              <a:rPr lang="en-US" altLang="ko-KR" sz="1400" dirty="0">
                <a:solidFill>
                  <a:srgbClr val="FF0000"/>
                </a:solidFill>
              </a:rPr>
              <a:t> 50</a:t>
            </a:r>
            <a:r>
              <a:rPr lang="ko-KR" altLang="ko-KR" sz="1400" dirty="0">
                <a:solidFill>
                  <a:srgbClr val="FF0000"/>
                </a:solidFill>
              </a:rPr>
              <a:t>도였는데 이를 획기적으로 늘렸으며 </a:t>
            </a:r>
            <a:r>
              <a:rPr lang="ko-KR" altLang="ko-KR" sz="1400" dirty="0"/>
              <a:t>관련 </a:t>
            </a:r>
            <a:r>
              <a:rPr lang="ko-KR" altLang="ko-KR" sz="1400" dirty="0" smtClean="0"/>
              <a:t>기술들은</a:t>
            </a:r>
            <a:endParaRPr lang="en-US" altLang="ko-KR" sz="1400" dirty="0" smtClean="0"/>
          </a:p>
          <a:p>
            <a:pPr latinLnBrk="1"/>
            <a:r>
              <a:rPr lang="ko-KR" altLang="ko-KR" sz="1400" dirty="0" smtClean="0"/>
              <a:t>이후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NASA</a:t>
            </a:r>
            <a:r>
              <a:rPr lang="ko-KR" altLang="ko-KR" sz="1400" dirty="0"/>
              <a:t>의 초기</a:t>
            </a:r>
            <a:r>
              <a:rPr lang="en-US" altLang="ko-KR" sz="1400" dirty="0"/>
              <a:t> HMD </a:t>
            </a:r>
            <a:r>
              <a:rPr lang="ko-KR" altLang="ko-KR" sz="1400" dirty="0"/>
              <a:t>제작 및 이후 상용 </a:t>
            </a:r>
            <a:r>
              <a:rPr lang="ko-KR" altLang="ko-KR" sz="1400" dirty="0" err="1"/>
              <a:t>제품들에게</a:t>
            </a:r>
            <a:r>
              <a:rPr lang="ko-KR" altLang="ko-KR" sz="1400" dirty="0"/>
              <a:t> 큰 영향을 끼치게 된다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</p:txBody>
      </p:sp>
      <p:pic>
        <p:nvPicPr>
          <p:cNvPr id="15362" name="Picture 2" descr="http://post.phinf.naver.net/MjAxNzAxMTRfMTU5/MDAxNDg0Mzk0NjMwMTM0.ttGq-ky2duRgEV2O8A1z8DeJ6lz63zhuuzjYhfUdKCEg.4fE-pfnKEuznZmJj2qWe5prul-0EryzrPeBxDqliqpog.JPEG/about_ehowlett06.jp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6" y="2041284"/>
            <a:ext cx="3290051" cy="24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ost.phinf.naver.net/MjAxNzAxMTRfMjAy/MDAxNDg0Mzk1MjMxMzk5.EDZCUXaPtC8Efi7LXpe8GITeraykrLzLoyAr4tbjXe0g.dtPgEr26K3dCYJEm5nBkGEgncDKWGsMWDNoAiJ2qYgsg.JPEG/firstleep14.jpg?type=w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68" y="2041284"/>
            <a:ext cx="5364213" cy="24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4734" y="69482"/>
            <a:ext cx="4160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</a:rPr>
              <a:t>본격적으로 등장하는 가상현실 기기들 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6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58"/>
    </mc:Choice>
    <mc:Fallback xmlns="">
      <p:transition spd="slow" advTm="6135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336459" y="2680109"/>
            <a:ext cx="7205052" cy="38020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8176" y="1590550"/>
            <a:ext cx="6989649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E94872"/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27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233825" y="2312494"/>
            <a:ext cx="5438352" cy="10452"/>
          </a:xfrm>
          <a:prstGeom prst="line">
            <a:avLst/>
          </a:prstGeom>
          <a:ln w="12700">
            <a:solidFill>
              <a:srgbClr val="68676C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68663" y="2852930"/>
            <a:ext cx="5568675" cy="3428156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1800" b="1" dirty="0" smtClean="0">
                <a:solidFill>
                  <a:srgbClr val="68676C"/>
                </a:solidFill>
                <a:latin typeface="+mn-ea"/>
              </a:rPr>
              <a:t>VR “</a:t>
            </a:r>
            <a:r>
              <a:rPr lang="ko-KR" altLang="en-US" sz="1800" b="1" dirty="0" smtClean="0">
                <a:solidFill>
                  <a:srgbClr val="68676C"/>
                </a:solidFill>
                <a:latin typeface="+mn-ea"/>
              </a:rPr>
              <a:t>가상현실</a:t>
            </a:r>
            <a:r>
              <a:rPr lang="en-US" altLang="ko-KR" sz="1800" b="1" dirty="0" smtClean="0">
                <a:solidFill>
                  <a:srgbClr val="68676C"/>
                </a:solidFill>
                <a:latin typeface="+mn-ea"/>
              </a:rPr>
              <a:t>”</a:t>
            </a:r>
            <a:r>
              <a:rPr lang="ko-KR" altLang="en-US" sz="1800" b="1" dirty="0" smtClean="0">
                <a:solidFill>
                  <a:srgbClr val="68676C"/>
                </a:solidFill>
                <a:latin typeface="+mn-ea"/>
              </a:rPr>
              <a:t> 이란</a:t>
            </a:r>
            <a:r>
              <a:rPr lang="en-US" altLang="ko-KR" sz="1800" b="1" dirty="0" smtClean="0">
                <a:solidFill>
                  <a:srgbClr val="68676C"/>
                </a:solidFill>
                <a:latin typeface="+mn-ea"/>
              </a:rPr>
              <a:t>?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800" b="1" dirty="0" smtClean="0">
                <a:solidFill>
                  <a:srgbClr val="68676C"/>
                </a:solidFill>
                <a:latin typeface="+mn-ea"/>
              </a:rPr>
              <a:t>실감 나는 이미지와 영상</a:t>
            </a:r>
            <a:endParaRPr lang="en-US" altLang="ko-KR" sz="1800" b="1" dirty="0" smtClean="0">
              <a:solidFill>
                <a:srgbClr val="68676C"/>
              </a:solidFill>
              <a:latin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800" b="1" dirty="0" smtClean="0">
                <a:solidFill>
                  <a:srgbClr val="68676C"/>
                </a:solidFill>
                <a:latin typeface="+mn-ea"/>
              </a:rPr>
              <a:t>본격적으로 등장하는 가상현실 기기들</a:t>
            </a:r>
            <a:endParaRPr lang="en-US" altLang="ko-KR" sz="1800" b="1" dirty="0" smtClean="0">
              <a:solidFill>
                <a:srgbClr val="68676C"/>
              </a:solidFill>
              <a:latin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800" b="1" dirty="0" smtClean="0">
                <a:solidFill>
                  <a:srgbClr val="68676C"/>
                </a:solidFill>
                <a:latin typeface="+mn-ea"/>
              </a:rPr>
              <a:t>일반 소비자 시장에 도전하는 기기들</a:t>
            </a:r>
            <a:endParaRPr lang="en-US" altLang="ko-KR" sz="1800" b="1" dirty="0" smtClean="0">
              <a:solidFill>
                <a:srgbClr val="68676C"/>
              </a:solidFill>
              <a:latin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새로운 </a:t>
            </a:r>
            <a:r>
              <a:rPr lang="ko-KR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업체들의 </a:t>
            </a:r>
            <a:r>
              <a:rPr lang="ko-KR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등장</a:t>
            </a:r>
            <a:endParaRPr lang="en-US" altLang="ko-KR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가상현실 관련 시장 사례 소개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421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67"/>
    </mc:Choice>
    <mc:Fallback xmlns="">
      <p:transition spd="slow" advTm="5856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6. VIEW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3672" y="5392098"/>
            <a:ext cx="87425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400" dirty="0"/>
              <a:t>1984</a:t>
            </a:r>
            <a:r>
              <a:rPr lang="ko-KR" altLang="ko-KR" sz="1400" dirty="0"/>
              <a:t>년 </a:t>
            </a:r>
            <a:r>
              <a:rPr lang="en-US" altLang="ko-KR" sz="1400" dirty="0"/>
              <a:t>NASA Ames </a:t>
            </a:r>
            <a:r>
              <a:rPr lang="ko-KR" altLang="ko-KR" sz="1400" dirty="0"/>
              <a:t>산하의</a:t>
            </a:r>
            <a:r>
              <a:rPr lang="en-US" altLang="ko-KR" sz="1400" dirty="0"/>
              <a:t> VIEW(Virtual Interface Environment Workstation) Lab </a:t>
            </a:r>
            <a:r>
              <a:rPr lang="ko-KR" altLang="en-US" sz="1400" dirty="0" smtClean="0"/>
              <a:t>에서 </a:t>
            </a:r>
            <a:r>
              <a:rPr lang="ko-KR" altLang="ko-KR" sz="1400" dirty="0" smtClean="0"/>
              <a:t>가상현실 </a:t>
            </a:r>
            <a:r>
              <a:rPr lang="ko-KR" altLang="ko-KR" sz="1400" dirty="0"/>
              <a:t>역사의 시계를 더 빠르게 돌리는데 크게 </a:t>
            </a:r>
            <a:r>
              <a:rPr lang="ko-KR" altLang="ko-KR" sz="1400" dirty="0" smtClean="0"/>
              <a:t>공헌</a:t>
            </a:r>
            <a:r>
              <a:rPr lang="en-US" altLang="ko-KR" sz="1400" dirty="0" smtClean="0"/>
              <a:t>.</a:t>
            </a:r>
          </a:p>
          <a:p>
            <a:pPr latinLnBrk="1"/>
            <a:r>
              <a:rPr lang="en-US" altLang="ko-KR" sz="1400" dirty="0" smtClean="0">
                <a:solidFill>
                  <a:srgbClr val="FF0000"/>
                </a:solidFill>
              </a:rPr>
              <a:t>HMD</a:t>
            </a:r>
            <a:r>
              <a:rPr lang="ko-KR" altLang="en-US" sz="1400" dirty="0" smtClean="0">
                <a:solidFill>
                  <a:srgbClr val="FF0000"/>
                </a:solidFill>
              </a:rPr>
              <a:t>를 통해 고개의 움직임을 일치</a:t>
            </a:r>
            <a:r>
              <a:rPr lang="ko-KR" altLang="en-US" sz="1400" dirty="0" smtClean="0"/>
              <a:t>시켜 주변을 살펴보고</a:t>
            </a:r>
            <a:r>
              <a:rPr lang="en-US" altLang="ko-KR" sz="1400" dirty="0" smtClean="0"/>
              <a:t>, </a:t>
            </a:r>
            <a:r>
              <a:rPr lang="ko-KR" altLang="en-US" sz="1400" dirty="0" smtClean="0">
                <a:solidFill>
                  <a:srgbClr val="FF0000"/>
                </a:solidFill>
              </a:rPr>
              <a:t>조이스틱을 이용해 로봇을 원격으로 이동 </a:t>
            </a:r>
            <a:r>
              <a:rPr lang="ko-KR" altLang="en-US" sz="1400" dirty="0" smtClean="0"/>
              <a:t>시키기도 하였다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7410" name="Picture 2" descr="http://post.phinf.naver.net/MjAxNzAxMTRfMjM4/MDAxNDg0NDAwNzczMTQ0.h-4iYLQ2T4ks9OW9BOfjfIpFY5DrB9lC1x1V4B0vzEUg.ICLxQ8JK2o61gK5lI-jZg9vOQMwP4hRJSin2u8jhOvEg.JPEG/NASA-VIVED-1.jpg?type=w1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96" y="2062972"/>
            <a:ext cx="43624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post.phinf.naver.net/MjAxNzAxMTVfMTgy/MDAxNDg0NDcyNDUyOTc5.1HKFsXYJ2alwh4tcR9Z8cIDlJGK9_crSjf8fwugEodgg.2xMG4XoETPfR5G7dNK4sCtASJXnAdV3yt-FNI8fFZqcg.JPEG/image_2396637501484472044606.jpg?type=w12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263" y="2062972"/>
            <a:ext cx="3525937" cy="290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64734" y="69482"/>
            <a:ext cx="41601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3"/>
            </a:pP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</a:rPr>
              <a:t>본격적으로 등장하는 가상현실 기기들 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Telepresence Mobile Robot, 1991.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5297" y="2062971"/>
            <a:ext cx="4362450" cy="2905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8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82"/>
    </mc:Choice>
    <mc:Fallback xmlns="">
      <p:transition spd="slow" advTm="127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77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4242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2621" objId="3"/>
        <p14:stopEvt time="120447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2852930"/>
            <a:ext cx="9906000" cy="550445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marL="571500" indent="-571500" algn="ctr">
              <a:buFont typeface="+mj-lt"/>
              <a:buAutoNum type="romanUcPeriod" startAt="4"/>
            </a:pPr>
            <a:r>
              <a:rPr lang="ko-KR" altLang="en-US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일반 소비자 시장에 도전하는 기기들 </a:t>
            </a:r>
            <a:r>
              <a:rPr lang="en-US" altLang="ko-KR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(1990~2000)</a:t>
            </a:r>
            <a:endParaRPr lang="ko-KR" altLang="en-US" sz="29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233825" y="3486607"/>
            <a:ext cx="5438352" cy="10452"/>
          </a:xfrm>
          <a:prstGeom prst="line">
            <a:avLst/>
          </a:prstGeom>
          <a:ln w="12700">
            <a:solidFill>
              <a:srgbClr val="68676C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md 일러스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66" y="3832249"/>
            <a:ext cx="2446387" cy="279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32"/>
    </mc:Choice>
    <mc:Fallback xmlns="">
      <p:transition spd="slow" advTm="1333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700" b="1" dirty="0" smtClean="0">
                <a:latin typeface="맑은 고딕" pitchFamily="50" charset="-127"/>
                <a:ea typeface="맑은 고딕" pitchFamily="50" charset="-127"/>
              </a:rPr>
              <a:t>아케이드 시장 출시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734" y="69482"/>
            <a:ext cx="395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일반 소비자 시장에 도전하는 기기들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3672" y="5665552"/>
            <a:ext cx="8742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1400" dirty="0" smtClean="0">
                <a:solidFill>
                  <a:srgbClr val="FF0000"/>
                </a:solidFill>
              </a:rPr>
              <a:t>1991</a:t>
            </a:r>
            <a:r>
              <a:rPr lang="ko-KR" altLang="en-US" sz="1400" dirty="0" smtClean="0">
                <a:solidFill>
                  <a:srgbClr val="FF0000"/>
                </a:solidFill>
              </a:rPr>
              <a:t>년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버추얼리티</a:t>
            </a:r>
            <a:r>
              <a:rPr lang="ko-KR" altLang="en-US" sz="1400" dirty="0" smtClean="0">
                <a:solidFill>
                  <a:srgbClr val="FF0000"/>
                </a:solidFill>
              </a:rPr>
              <a:t> 그룹</a:t>
            </a:r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Virtuality</a:t>
            </a:r>
            <a:r>
              <a:rPr lang="en-US" altLang="ko-KR" sz="1400" dirty="0" smtClean="0">
                <a:solidFill>
                  <a:srgbClr val="FF0000"/>
                </a:solidFill>
              </a:rPr>
              <a:t> Group)</a:t>
            </a:r>
            <a:r>
              <a:rPr lang="ko-KR" altLang="en-US" sz="1400" dirty="0" smtClean="0"/>
              <a:t>에서 제작한 여러 종류의 게임들이 아케이드에 설치되었다</a:t>
            </a:r>
            <a:r>
              <a:rPr lang="en-US" altLang="ko-KR" sz="1400" dirty="0" smtClean="0"/>
              <a:t>.</a:t>
            </a:r>
          </a:p>
          <a:p>
            <a:pPr latinLnBrk="1"/>
            <a:r>
              <a:rPr lang="ko-KR" altLang="en-US" sz="1400" dirty="0" smtClean="0"/>
              <a:t>한국에도 </a:t>
            </a:r>
            <a:r>
              <a:rPr lang="en-US" altLang="ko-KR" sz="1400" dirty="0" smtClean="0"/>
              <a:t>1992</a:t>
            </a:r>
            <a:r>
              <a:rPr lang="ko-KR" altLang="en-US" sz="1400" dirty="0" smtClean="0"/>
              <a:t>년 이 기기가 압구정과 에버랜드에서 운영되었으며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당시 기기 수입 가격이 대당 </a:t>
            </a:r>
            <a:r>
              <a:rPr lang="en-US" altLang="ko-KR" sz="1400" dirty="0" smtClean="0"/>
              <a:t>7</a:t>
            </a:r>
            <a:r>
              <a:rPr lang="ko-KR" altLang="en-US" sz="1400" dirty="0" smtClean="0"/>
              <a:t>천만원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15" y="2120269"/>
            <a:ext cx="5901091" cy="31981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36" y="1850519"/>
            <a:ext cx="2765136" cy="3788237"/>
          </a:xfrm>
          <a:prstGeom prst="rect">
            <a:avLst/>
          </a:prstGeom>
        </p:spPr>
      </p:pic>
      <p:pic>
        <p:nvPicPr>
          <p:cNvPr id="5" name="Dactyl Nightmare - Earliest footage (Virtuality  W Industries VR game)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86314" y="1412755"/>
            <a:ext cx="6254951" cy="4169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37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35"/>
    </mc:Choice>
    <mc:Fallback xmlns="">
      <p:transition spd="slow" advTm="119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8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8788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6236" objId="5"/>
        <p14:stopEvt time="101228" objId="5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81739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700" b="1" dirty="0" smtClean="0">
                <a:latin typeface="맑은 고딕" pitchFamily="50" charset="-127"/>
                <a:ea typeface="맑은 고딕" pitchFamily="50" charset="-127"/>
              </a:rPr>
              <a:t>가정용 게임기 기반 </a:t>
            </a:r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VR </a:t>
            </a:r>
            <a:r>
              <a:rPr lang="ko-KR" altLang="en-US" sz="2700" b="1" dirty="0" smtClean="0">
                <a:latin typeface="맑은 고딕" pitchFamily="50" charset="-127"/>
                <a:ea typeface="맑은 고딕" pitchFamily="50" charset="-127"/>
              </a:rPr>
              <a:t>기기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3672" y="5563177"/>
            <a:ext cx="8742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ko-KR" altLang="en-US" sz="1400" dirty="0" smtClean="0">
                <a:solidFill>
                  <a:srgbClr val="FF0000"/>
                </a:solidFill>
              </a:rPr>
              <a:t>가정용 게임기 기반의 </a:t>
            </a:r>
            <a:r>
              <a:rPr lang="en-US" altLang="ko-KR" sz="1400" dirty="0" smtClean="0">
                <a:solidFill>
                  <a:srgbClr val="FF0000"/>
                </a:solidFill>
              </a:rPr>
              <a:t>VR</a:t>
            </a:r>
            <a:r>
              <a:rPr lang="ko-KR" altLang="en-US" sz="1400" dirty="0" smtClean="0">
                <a:solidFill>
                  <a:srgbClr val="FF0000"/>
                </a:solidFill>
              </a:rPr>
              <a:t>기기</a:t>
            </a:r>
            <a:r>
              <a:rPr lang="ko-KR" altLang="en-US" sz="1400" dirty="0" smtClean="0"/>
              <a:t>에 도전한 업체는 많았지만 기술적인 문제로 인해 시장에 발매되지 못하거나 조기 판매 종료하게 된다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92" y="1859904"/>
            <a:ext cx="2305713" cy="16360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80" y="1900986"/>
            <a:ext cx="1326482" cy="16857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45" y="3675974"/>
            <a:ext cx="1944752" cy="16238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98" y="3574957"/>
            <a:ext cx="2402644" cy="179291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64734" y="69482"/>
            <a:ext cx="395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4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일반 소비자 시장에 도전하는 기기들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95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2"/>
    </mc:Choice>
    <mc:Fallback xmlns="">
      <p:transition spd="slow" advTm="3083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2852930"/>
            <a:ext cx="9906000" cy="550445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marL="571500" indent="-571500" algn="ctr">
              <a:buFont typeface="+mj-lt"/>
              <a:buAutoNum type="romanUcPeriod" startAt="5"/>
            </a:pPr>
            <a:r>
              <a:rPr lang="ko-KR" altLang="en-US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새로운 업체들의 등장 </a:t>
            </a:r>
            <a:r>
              <a:rPr lang="en-US" altLang="ko-KR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(2000~)</a:t>
            </a:r>
            <a:endParaRPr lang="ko-KR" altLang="en-US" sz="29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233825" y="3486607"/>
            <a:ext cx="5438352" cy="10452"/>
          </a:xfrm>
          <a:prstGeom prst="line">
            <a:avLst/>
          </a:prstGeom>
          <a:ln w="12700">
            <a:solidFill>
              <a:srgbClr val="68676C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md 일러스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66" y="3832249"/>
            <a:ext cx="2446387" cy="279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99"/>
    </mc:Choice>
    <mc:Fallback xmlns="">
      <p:transition spd="slow" advTm="1439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81739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1. Oculus Rift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734" y="69482"/>
            <a:ext cx="2579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5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새로운 업체들의 등장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78930" y="5445245"/>
            <a:ext cx="77481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/>
              <a:t>2012</a:t>
            </a:r>
            <a:r>
              <a:rPr lang="ko-KR" altLang="ko-KR" sz="1400" dirty="0"/>
              <a:t>년</a:t>
            </a:r>
            <a:r>
              <a:rPr lang="en-US" altLang="ko-KR" sz="1400" dirty="0"/>
              <a:t> E3</a:t>
            </a:r>
            <a:r>
              <a:rPr lang="ko-KR" altLang="ko-KR" sz="1400" dirty="0"/>
              <a:t>에서 큰 주목을 받은 </a:t>
            </a:r>
            <a:r>
              <a:rPr lang="ko-KR" altLang="ko-KR" sz="1400" b="1" dirty="0" err="1">
                <a:solidFill>
                  <a:srgbClr val="C00000"/>
                </a:solidFill>
              </a:rPr>
              <a:t>오큘러스</a:t>
            </a:r>
            <a:r>
              <a:rPr lang="ko-KR" altLang="ko-KR" sz="1400" b="1" dirty="0">
                <a:solidFill>
                  <a:srgbClr val="C00000"/>
                </a:solidFill>
              </a:rPr>
              <a:t> 리프트</a:t>
            </a:r>
            <a:r>
              <a:rPr lang="en-US" altLang="ko-KR" sz="1400" b="1" dirty="0">
                <a:solidFill>
                  <a:srgbClr val="C00000"/>
                </a:solidFill>
              </a:rPr>
              <a:t>(Oculus Rift)</a:t>
            </a:r>
            <a:r>
              <a:rPr lang="ko-KR" altLang="ko-KR" sz="1400" dirty="0"/>
              <a:t>는 </a:t>
            </a:r>
            <a:r>
              <a:rPr lang="ko-KR" altLang="ko-KR" sz="1400" dirty="0" err="1" smtClean="0"/>
              <a:t>펀딩을</a:t>
            </a:r>
            <a:r>
              <a:rPr lang="ko-KR" altLang="ko-KR" sz="1400" dirty="0" smtClean="0"/>
              <a:t> </a:t>
            </a:r>
            <a:r>
              <a:rPr lang="ko-KR" altLang="ko-KR" sz="1400" dirty="0"/>
              <a:t>시작하게 된다</a:t>
            </a:r>
            <a:r>
              <a:rPr lang="en-US" altLang="ko-KR" sz="1400" dirty="0" smtClean="0"/>
              <a:t>.</a:t>
            </a:r>
          </a:p>
          <a:p>
            <a:pPr>
              <a:defRPr/>
            </a:pPr>
            <a:r>
              <a:rPr lang="ko-KR" altLang="ko-KR" sz="1400" dirty="0"/>
              <a:t>단 하루 만에</a:t>
            </a:r>
            <a:r>
              <a:rPr lang="en-US" altLang="ko-KR" sz="1400" dirty="0"/>
              <a:t> $250,000 </a:t>
            </a:r>
            <a:r>
              <a:rPr lang="ko-KR" altLang="ko-KR" sz="1400" dirty="0"/>
              <a:t>목표치를 </a:t>
            </a:r>
            <a:r>
              <a:rPr lang="ko-KR" altLang="ko-KR" sz="1400" dirty="0" smtClean="0"/>
              <a:t>달성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최종적으로 </a:t>
            </a:r>
            <a:r>
              <a:rPr lang="en-US" altLang="ko-KR" sz="1400" dirty="0"/>
              <a:t>$2,437,429</a:t>
            </a:r>
            <a:r>
              <a:rPr lang="ko-KR" altLang="ko-KR" sz="1400" dirty="0"/>
              <a:t>로 마감하면서 </a:t>
            </a:r>
            <a:r>
              <a:rPr lang="ko-KR" altLang="en-US" sz="1400" dirty="0" smtClean="0"/>
              <a:t>엄청난 화제</a:t>
            </a:r>
            <a:r>
              <a:rPr lang="en-US" altLang="ko-KR" sz="1400" dirty="0" smtClean="0"/>
              <a:t>.</a:t>
            </a:r>
          </a:p>
          <a:p>
            <a:pPr>
              <a:defRPr/>
            </a:pPr>
            <a:r>
              <a:rPr lang="ko-KR" altLang="en-US" sz="1400" dirty="0" smtClean="0"/>
              <a:t>이후 </a:t>
            </a:r>
            <a:r>
              <a:rPr lang="en-US" altLang="ko-KR" sz="1400" dirty="0" smtClean="0"/>
              <a:t>2014</a:t>
            </a:r>
            <a:r>
              <a:rPr lang="ko-KR" altLang="en-US" sz="1400" dirty="0" smtClean="0"/>
              <a:t>년 페이스북이 </a:t>
            </a:r>
            <a:r>
              <a:rPr lang="en-US" altLang="ko-KR" sz="1400" dirty="0" smtClean="0"/>
              <a:t>20</a:t>
            </a:r>
            <a:r>
              <a:rPr lang="ko-KR" altLang="en-US" sz="1400" dirty="0" smtClean="0"/>
              <a:t>억달러로 </a:t>
            </a:r>
            <a:r>
              <a:rPr lang="ko-KR" altLang="en-US" sz="1400" dirty="0" err="1" smtClean="0"/>
              <a:t>오큘러스를</a:t>
            </a:r>
            <a:r>
              <a:rPr lang="ko-KR" altLang="en-US" sz="1400" dirty="0" smtClean="0"/>
              <a:t> 인수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73" y="2078671"/>
            <a:ext cx="3281752" cy="2887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86" y="2114419"/>
            <a:ext cx="3456448" cy="2887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4" name="잉크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61560" y="5297040"/>
              <a:ext cx="3827880" cy="731880"/>
            </p14:xfrm>
          </p:contentPart>
        </mc:Choice>
        <mc:Fallback xmlns="">
          <p:pic>
            <p:nvPicPr>
              <p:cNvPr id="4" name="잉크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2200" y="5287680"/>
                <a:ext cx="3846600" cy="750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23363" y="60753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20"/>
    </mc:Choice>
    <mc:Fallback xmlns="">
      <p:transition spd="slow" advTm="62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81739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2. VIVE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97393" y="5361460"/>
            <a:ext cx="6711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</a:rPr>
              <a:t>HTC</a:t>
            </a:r>
            <a:r>
              <a:rPr lang="ko-KR" altLang="en-US" sz="1400" dirty="0" smtClean="0">
                <a:solidFill>
                  <a:srgbClr val="FF0000"/>
                </a:solidFill>
              </a:rPr>
              <a:t>와 밸브</a:t>
            </a:r>
            <a:r>
              <a:rPr lang="en-US" altLang="ko-KR" sz="1400" dirty="0" smtClean="0">
                <a:solidFill>
                  <a:srgbClr val="FF0000"/>
                </a:solidFill>
              </a:rPr>
              <a:t>(Valve)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년여 동안 협업하여 </a:t>
            </a:r>
            <a:r>
              <a:rPr lang="en-US" altLang="ko-KR" sz="1400" dirty="0" smtClean="0"/>
              <a:t>Vive</a:t>
            </a:r>
            <a:r>
              <a:rPr lang="ko-KR" altLang="en-US" sz="1400" dirty="0" smtClean="0"/>
              <a:t>를 출시</a:t>
            </a:r>
            <a:r>
              <a:rPr lang="en-US" altLang="ko-KR" sz="1400" dirty="0" smtClean="0"/>
              <a:t>.</a:t>
            </a:r>
          </a:p>
          <a:p>
            <a:pPr>
              <a:defRPr/>
            </a:pPr>
            <a:r>
              <a:rPr lang="ko-KR" altLang="en-US" sz="1400" dirty="0" smtClean="0"/>
              <a:t>가상현실을 두 발로 걸어 다닐 수 있는 </a:t>
            </a:r>
            <a:r>
              <a:rPr lang="en-US" altLang="ko-KR" sz="1400" dirty="0" smtClean="0">
                <a:solidFill>
                  <a:srgbClr val="FF0000"/>
                </a:solidFill>
              </a:rPr>
              <a:t>‘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룸스케일</a:t>
            </a:r>
            <a:r>
              <a:rPr lang="en-US" altLang="ko-KR" sz="1400" dirty="0" smtClean="0">
                <a:solidFill>
                  <a:srgbClr val="FF0000"/>
                </a:solidFill>
              </a:rPr>
              <a:t>(Room Scale)’ </a:t>
            </a:r>
            <a:r>
              <a:rPr lang="ko-KR" altLang="en-US" sz="1400" dirty="0" smtClean="0">
                <a:solidFill>
                  <a:srgbClr val="FF0000"/>
                </a:solidFill>
              </a:rPr>
              <a:t>기능 추가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564895"/>
            <a:ext cx="4327396" cy="24341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5" y="2209076"/>
            <a:ext cx="4159655" cy="297118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64734" y="69482"/>
            <a:ext cx="2579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5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새로운 업체들의 등장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30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7"/>
    </mc:Choice>
    <mc:Fallback xmlns="">
      <p:transition spd="slow" advTm="2808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3. PS VR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15856" y="5361460"/>
            <a:ext cx="56742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</a:rPr>
              <a:t>Sony</a:t>
            </a:r>
            <a:r>
              <a:rPr lang="ko-KR" altLang="en-US" sz="1400" dirty="0" smtClean="0"/>
              <a:t>의 가정용 게임 기기인 </a:t>
            </a:r>
            <a:r>
              <a:rPr lang="en-US" altLang="ko-KR" sz="1400" dirty="0" smtClean="0"/>
              <a:t>PlayStation4 </a:t>
            </a:r>
            <a:r>
              <a:rPr lang="ko-KR" altLang="en-US" sz="1400" dirty="0" smtClean="0"/>
              <a:t>와 결합한 </a:t>
            </a:r>
            <a:r>
              <a:rPr lang="en-US" altLang="ko-KR" sz="1400" dirty="0" smtClean="0">
                <a:solidFill>
                  <a:srgbClr val="FF0000"/>
                </a:solidFill>
              </a:rPr>
              <a:t>PS VR </a:t>
            </a:r>
            <a:r>
              <a:rPr lang="ko-KR" altLang="en-US" sz="1400" dirty="0" smtClean="0">
                <a:solidFill>
                  <a:srgbClr val="FF0000"/>
                </a:solidFill>
              </a:rPr>
              <a:t>출시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 sz="1400" dirty="0" smtClean="0"/>
              <a:t>가격대를 낮춰 소비자들에게 호의적인 반응을 이끌어냄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97" y="1793549"/>
            <a:ext cx="6322528" cy="32561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4734" y="69482"/>
            <a:ext cx="2579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5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새로운 업체들의 등장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25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99"/>
    </mc:Choice>
    <mc:Fallback xmlns="">
      <p:transition spd="slow" advTm="1989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2852930"/>
            <a:ext cx="9906000" cy="550445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marL="571500" indent="-571500" algn="ctr">
              <a:buFont typeface="+mj-lt"/>
              <a:buAutoNum type="romanUcPeriod" startAt="6"/>
            </a:pPr>
            <a:r>
              <a:rPr lang="ko-KR" altLang="en-US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가상현실 관련 시장</a:t>
            </a:r>
            <a:r>
              <a:rPr lang="en-US" altLang="ko-KR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사례 소개</a:t>
            </a:r>
            <a:endParaRPr lang="ko-KR" altLang="en-US" sz="29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233825" y="3486607"/>
            <a:ext cx="5438352" cy="10452"/>
          </a:xfrm>
          <a:prstGeom prst="line">
            <a:avLst/>
          </a:prstGeom>
          <a:ln w="12700">
            <a:solidFill>
              <a:srgbClr val="68676C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md 일러스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066" y="3832249"/>
            <a:ext cx="2446387" cy="279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4"/>
    </mc:Choice>
    <mc:Fallback xmlns="">
      <p:transition spd="slow" advTm="2106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4734" y="2046432"/>
            <a:ext cx="9376532" cy="39748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720" y="2418489"/>
            <a:ext cx="4242018" cy="279993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517261" y="606257"/>
            <a:ext cx="8915400" cy="677261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>
            <a:lvl1pPr algn="ctr" defTabSz="103162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1</a:t>
            </a:r>
            <a:r>
              <a:rPr lang="en-US" altLang="ko-KR" sz="2700" b="1" dirty="0" smtClean="0"/>
              <a:t>. </a:t>
            </a:r>
            <a:r>
              <a:rPr lang="ko-KR" altLang="en-US" sz="2700" b="1" dirty="0" smtClean="0"/>
              <a:t>영상 </a:t>
            </a:r>
            <a:r>
              <a:rPr lang="ko-KR" altLang="en-US" sz="2700" b="1" dirty="0" err="1" smtClean="0"/>
              <a:t>콘텐츠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734" y="69482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6"/>
            </a:pPr>
            <a:r>
              <a:rPr lang="ko-KR" altLang="en-US" sz="1600" b="1" dirty="0">
                <a:solidFill>
                  <a:schemeClr val="bg1"/>
                </a:solidFill>
              </a:rPr>
              <a:t>가상 현실 관련 시장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사례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소개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7261" y="1347797"/>
            <a:ext cx="8122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</a:rPr>
              <a:t>- </a:t>
            </a:r>
            <a:r>
              <a:rPr lang="ko-KR" altLang="en-US" sz="1400" dirty="0" err="1" smtClean="0">
                <a:solidFill>
                  <a:srgbClr val="FF0000"/>
                </a:solidFill>
                <a:latin typeface="맑은 고딕" pitchFamily="50" charset="-127"/>
              </a:rPr>
              <a:t>페이스북이나</a:t>
            </a:r>
            <a:r>
              <a:rPr lang="ko-KR" altLang="en-US" sz="1400" dirty="0" smtClean="0">
                <a:solidFill>
                  <a:srgbClr val="FF0000"/>
                </a:solidFill>
                <a:latin typeface="맑은 고딕" pitchFamily="50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맑은 고딕" pitchFamily="50" charset="-127"/>
              </a:rPr>
              <a:t>유튜브에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</a:rPr>
              <a:t> 접속하면 가상 현실 관련 </a:t>
            </a:r>
            <a:r>
              <a:rPr lang="ko-KR" altLang="en-US" sz="1400" dirty="0" err="1">
                <a:solidFill>
                  <a:srgbClr val="FF0000"/>
                </a:solidFill>
                <a:latin typeface="맑은 고딕" pitchFamily="50" charset="-127"/>
              </a:rPr>
              <a:t>콘텐츠를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</a:rPr>
              <a:t> 직접 체험</a:t>
            </a:r>
            <a:r>
              <a:rPr lang="ko-KR" altLang="en-US" sz="1400" dirty="0">
                <a:latin typeface="맑은 고딕" pitchFamily="50" charset="-127"/>
              </a:rPr>
              <a:t>할 수 있음</a:t>
            </a:r>
            <a:endParaRPr lang="en-US" altLang="ko-KR" sz="1400" dirty="0">
              <a:latin typeface="맑은 고딕" pitchFamily="50" charset="-127"/>
            </a:endParaRPr>
          </a:p>
        </p:txBody>
      </p:sp>
      <p:pic>
        <p:nvPicPr>
          <p:cNvPr id="3" name="[SK텔레콤] 설현과 함께 떠나는 폼나는 360VR 여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46720" y="2418489"/>
            <a:ext cx="4242018" cy="24011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842" y="2418489"/>
            <a:ext cx="4257086" cy="2799929"/>
          </a:xfrm>
          <a:prstGeom prst="rect">
            <a:avLst/>
          </a:prstGeom>
        </p:spPr>
      </p:pic>
      <p:pic>
        <p:nvPicPr>
          <p:cNvPr id="6" name="인피니트(INFINITE)  Bad  Official Teaser (360 VR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8241" y="2418488"/>
            <a:ext cx="4257687" cy="23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1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11"/>
    </mc:Choice>
    <mc:Fallback xmlns="">
      <p:transition spd="slow" advTm="63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7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3333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4848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7" objId="3"/>
        <p14:playEvt time="78" objId="6"/>
        <p14:stopEvt time="23073" objId="3"/>
        <p14:stopEvt time="23190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" y="2852930"/>
            <a:ext cx="9906000" cy="596612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marL="571500" indent="-571500" algn="ctr">
              <a:buFont typeface="+mj-lt"/>
              <a:buAutoNum type="romanUcPeriod"/>
            </a:pPr>
            <a:r>
              <a:rPr lang="en-US" altLang="ko-KR" sz="3200" b="1" dirty="0">
                <a:solidFill>
                  <a:srgbClr val="68676C"/>
                </a:solidFill>
                <a:latin typeface="+mn-ea"/>
              </a:rPr>
              <a:t>VR “</a:t>
            </a:r>
            <a:r>
              <a:rPr lang="ko-KR" altLang="en-US" sz="3200" b="1" dirty="0">
                <a:solidFill>
                  <a:srgbClr val="68676C"/>
                </a:solidFill>
                <a:latin typeface="+mn-ea"/>
              </a:rPr>
              <a:t>가상현실</a:t>
            </a:r>
            <a:r>
              <a:rPr lang="en-US" altLang="ko-KR" sz="3200" b="1" dirty="0">
                <a:solidFill>
                  <a:srgbClr val="68676C"/>
                </a:solidFill>
                <a:latin typeface="+mn-ea"/>
              </a:rPr>
              <a:t>”</a:t>
            </a:r>
            <a:r>
              <a:rPr lang="ko-KR" altLang="en-US" sz="3200" b="1" dirty="0">
                <a:solidFill>
                  <a:srgbClr val="68676C"/>
                </a:solidFill>
                <a:latin typeface="+mn-ea"/>
              </a:rPr>
              <a:t> 이란</a:t>
            </a:r>
            <a:r>
              <a:rPr lang="en-US" altLang="ko-KR" sz="3200" b="1" dirty="0" smtClean="0">
                <a:solidFill>
                  <a:srgbClr val="68676C"/>
                </a:solidFill>
                <a:latin typeface="+mn-ea"/>
              </a:rPr>
              <a:t>?</a:t>
            </a:r>
            <a:endParaRPr lang="ko-KR" altLang="en-US" sz="29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233825" y="3486607"/>
            <a:ext cx="5438352" cy="10452"/>
          </a:xfrm>
          <a:prstGeom prst="line">
            <a:avLst/>
          </a:prstGeom>
          <a:ln w="12700">
            <a:solidFill>
              <a:srgbClr val="68676C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852" y="3774642"/>
            <a:ext cx="2495931" cy="285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45"/>
    </mc:Choice>
    <mc:Fallback xmlns="">
      <p:transition spd="slow" advTm="4494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64734" y="2046432"/>
            <a:ext cx="9376532" cy="389187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19"/>
          <a:stretch/>
        </p:blipFill>
        <p:spPr>
          <a:xfrm>
            <a:off x="325074" y="2138720"/>
            <a:ext cx="4581277" cy="3626766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517261" y="606257"/>
            <a:ext cx="8915400" cy="677261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>
            <a:lvl1pPr algn="ctr" defTabSz="103162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1</a:t>
            </a:r>
            <a:r>
              <a:rPr lang="en-US" altLang="ko-KR" sz="2700" b="1" dirty="0" smtClean="0"/>
              <a:t>. </a:t>
            </a:r>
            <a:r>
              <a:rPr lang="ko-KR" altLang="en-US" sz="2700" b="1" dirty="0" smtClean="0"/>
              <a:t>영상 </a:t>
            </a:r>
            <a:r>
              <a:rPr lang="ko-KR" altLang="en-US" sz="2700" b="1" dirty="0" err="1" smtClean="0"/>
              <a:t>콘텐츠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r="20087"/>
          <a:stretch/>
        </p:blipFill>
        <p:spPr>
          <a:xfrm>
            <a:off x="4959930" y="2449681"/>
            <a:ext cx="4479682" cy="31391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4734" y="69482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6"/>
            </a:pPr>
            <a:r>
              <a:rPr lang="ko-KR" altLang="en-US" sz="1600" b="1" dirty="0">
                <a:solidFill>
                  <a:schemeClr val="bg1"/>
                </a:solidFill>
              </a:rPr>
              <a:t>가상 현실 관련 시장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사례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소개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17261" y="1347797"/>
            <a:ext cx="8122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</a:rPr>
              <a:t>스포츠 중계도 가상 현실을 이용해 시청</a:t>
            </a:r>
            <a:r>
              <a:rPr lang="ko-KR" altLang="en-US" sz="1400" dirty="0">
                <a:latin typeface="맑은 고딕" pitchFamily="50" charset="-127"/>
              </a:rPr>
              <a:t>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2680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55"/>
    </mc:Choice>
    <mc:Fallback xmlns="">
      <p:transition spd="slow" advTm="1425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64734" y="2046432"/>
            <a:ext cx="9376532" cy="39748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1" y="2145058"/>
            <a:ext cx="4696650" cy="3777630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517261" y="606257"/>
            <a:ext cx="8915400" cy="677261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>
            <a:lvl1pPr algn="ctr" defTabSz="103162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2. </a:t>
            </a:r>
            <a:r>
              <a:rPr lang="ko-KR" altLang="en-US" sz="2700" b="1" dirty="0" err="1" smtClean="0"/>
              <a:t>콘텐츠</a:t>
            </a:r>
            <a:r>
              <a:rPr lang="ko-KR" altLang="en-US" sz="2700" b="1" dirty="0" smtClean="0"/>
              <a:t> 산업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 descr="씨페스티벌(Cfestival) 예쉬컴퍼니 가상현실체험 VR체험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r="8755"/>
          <a:stretch/>
        </p:blipFill>
        <p:spPr bwMode="auto">
          <a:xfrm>
            <a:off x="5173827" y="2491413"/>
            <a:ext cx="4147705" cy="328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41035" y="2193853"/>
            <a:ext cx="16385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▼ </a:t>
            </a:r>
            <a:r>
              <a:rPr lang="en-US" altLang="ko-KR" sz="1000" dirty="0" smtClean="0"/>
              <a:t>VR ZONE  </a:t>
            </a:r>
            <a:r>
              <a:rPr lang="en-US" altLang="ko-KR" sz="1000" b="1" dirty="0" smtClean="0"/>
              <a:t>C-</a:t>
            </a:r>
            <a:r>
              <a:rPr lang="ko-KR" altLang="en-US" sz="1000" b="1" dirty="0" smtClean="0"/>
              <a:t>페스티벌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264734" y="69482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6"/>
            </a:pPr>
            <a:r>
              <a:rPr lang="ko-KR" altLang="en-US" sz="1600" b="1" dirty="0">
                <a:solidFill>
                  <a:schemeClr val="bg1"/>
                </a:solidFill>
              </a:rPr>
              <a:t>가상 현실 관련 시장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사례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소개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7261" y="1347797"/>
            <a:ext cx="8122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</a:rPr>
              <a:t>가상현실 증강현실</a:t>
            </a:r>
            <a:r>
              <a:rPr lang="ko-KR" altLang="en-US" sz="1400" dirty="0">
                <a:latin typeface="맑은 고딕" pitchFamily="50" charset="-127"/>
              </a:rPr>
              <a:t>을 주제로 한 게임 및 </a:t>
            </a:r>
            <a:r>
              <a:rPr lang="ko-KR" altLang="en-US" sz="1400" dirty="0" err="1">
                <a:latin typeface="맑은 고딕" pitchFamily="50" charset="-127"/>
              </a:rPr>
              <a:t>콘텐츠</a:t>
            </a:r>
            <a:r>
              <a:rPr lang="ko-KR" altLang="en-US" sz="1400" dirty="0">
                <a:latin typeface="맑은 고딕" pitchFamily="50" charset="-127"/>
              </a:rPr>
              <a:t> 관련 박람회 </a:t>
            </a:r>
            <a:endParaRPr lang="en-US" altLang="ko-KR" sz="1400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36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5"/>
    </mc:Choice>
    <mc:Fallback xmlns="">
      <p:transition spd="slow" advTm="1965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64734" y="2046432"/>
            <a:ext cx="9376532" cy="389187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43" b="713"/>
          <a:stretch/>
        </p:blipFill>
        <p:spPr>
          <a:xfrm>
            <a:off x="373014" y="2376197"/>
            <a:ext cx="4925303" cy="3279911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517261" y="606257"/>
            <a:ext cx="8915400" cy="677261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>
            <a:lvl1pPr algn="ctr" defTabSz="103162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 smtClean="0"/>
              <a:t>3. </a:t>
            </a:r>
            <a:r>
              <a:rPr lang="ko-KR" altLang="en-US" sz="2700" b="1" dirty="0" smtClean="0"/>
              <a:t>게임산업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 r="13728"/>
          <a:stretch/>
        </p:blipFill>
        <p:spPr>
          <a:xfrm>
            <a:off x="5298642" y="2601747"/>
            <a:ext cx="4142524" cy="2974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3856" y="2366673"/>
            <a:ext cx="16321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▼ </a:t>
            </a:r>
            <a:r>
              <a:rPr lang="en-US" altLang="ko-KR" sz="1000" dirty="0" smtClean="0"/>
              <a:t>VR ZONE Hunted EP2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264734" y="69482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6"/>
            </a:pPr>
            <a:r>
              <a:rPr lang="ko-KR" altLang="en-US" sz="1600" b="1" dirty="0">
                <a:solidFill>
                  <a:schemeClr val="bg1"/>
                </a:solidFill>
              </a:rPr>
              <a:t>가상 현실 관련 시장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사례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소개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7261" y="1347797"/>
            <a:ext cx="8122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</a:rPr>
              <a:t>- 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</a:rPr>
              <a:t>가상 현실 </a:t>
            </a:r>
            <a:r>
              <a:rPr lang="ko-KR" altLang="en-US" sz="1400" dirty="0" err="1">
                <a:solidFill>
                  <a:srgbClr val="FF0000"/>
                </a:solidFill>
                <a:latin typeface="맑은 고딕" pitchFamily="50" charset="-127"/>
              </a:rPr>
              <a:t>콘텐츠</a:t>
            </a:r>
            <a:r>
              <a:rPr lang="ko-KR" altLang="en-US" sz="1400" dirty="0" err="1">
                <a:latin typeface="맑은 고딕" pitchFamily="50" charset="-127"/>
              </a:rPr>
              <a:t>를</a:t>
            </a:r>
            <a:r>
              <a:rPr lang="ko-KR" altLang="en-US" sz="1400" dirty="0">
                <a:latin typeface="맑은 고딕" pitchFamily="50" charset="-127"/>
              </a:rPr>
              <a:t> 가장 많이 만들어낼 수 있는 시장</a:t>
            </a:r>
            <a:endParaRPr lang="en-US" altLang="ko-KR" sz="1400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74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77"/>
    </mc:Choice>
    <mc:Fallback xmlns="">
      <p:transition spd="slow" advTm="2877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64734" y="2046432"/>
            <a:ext cx="9376532" cy="39748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17261" y="606257"/>
            <a:ext cx="8915400" cy="677261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>
            <a:lvl1pPr algn="ctr" defTabSz="103162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4</a:t>
            </a:r>
            <a:r>
              <a:rPr lang="en-US" altLang="ko-KR" sz="2700" b="1" dirty="0" smtClean="0"/>
              <a:t>. </a:t>
            </a:r>
            <a:r>
              <a:rPr lang="ko-KR" altLang="en-US" sz="2700" b="1" dirty="0" smtClean="0"/>
              <a:t>성인 산업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성인용 VR게임 ‘VR 카노조’ 출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7"/>
          <a:stretch/>
        </p:blipFill>
        <p:spPr bwMode="auto">
          <a:xfrm>
            <a:off x="5247483" y="2687495"/>
            <a:ext cx="4210750" cy="29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285210" y="2366674"/>
            <a:ext cx="18149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▼ </a:t>
            </a:r>
            <a:r>
              <a:rPr lang="en-US" altLang="ko-KR" sz="1000" dirty="0" smtClean="0"/>
              <a:t>VR </a:t>
            </a:r>
            <a:r>
              <a:rPr lang="ko-KR" altLang="en-US" sz="1000" dirty="0" smtClean="0"/>
              <a:t>성인 게임 </a:t>
            </a:r>
            <a:r>
              <a:rPr lang="en-US" altLang="ko-KR" sz="1000" dirty="0" smtClean="0"/>
              <a:t>‘VR </a:t>
            </a:r>
            <a:r>
              <a:rPr lang="ko-KR" altLang="en-US" sz="1000" dirty="0" err="1" smtClean="0"/>
              <a:t>카노조</a:t>
            </a:r>
            <a:r>
              <a:rPr lang="en-US" altLang="ko-KR" sz="1000" dirty="0" smtClean="0"/>
              <a:t>’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264734" y="69482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6"/>
            </a:pPr>
            <a:r>
              <a:rPr lang="ko-KR" altLang="en-US" sz="1600" b="1" dirty="0">
                <a:solidFill>
                  <a:schemeClr val="bg1"/>
                </a:solidFill>
              </a:rPr>
              <a:t>가상 현실 관련 시장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사례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소개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7261" y="1347797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</a:rPr>
              <a:t>- </a:t>
            </a:r>
            <a:r>
              <a:rPr lang="en-US" altLang="ko-KR" sz="1400" dirty="0">
                <a:latin typeface="맑은 고딕" panose="020B0503020000020004" pitchFamily="50" charset="-127"/>
              </a:rPr>
              <a:t>2020</a:t>
            </a:r>
            <a:r>
              <a:rPr lang="ko-KR" altLang="en-US" sz="1400" dirty="0">
                <a:latin typeface="맑은 고딕" panose="020B0503020000020004" pitchFamily="50" charset="-127"/>
              </a:rPr>
              <a:t>년 </a:t>
            </a: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</a:rPr>
              <a:t>성인 엔터테인먼트</a:t>
            </a:r>
            <a:r>
              <a:rPr lang="ko-KR" altLang="en-US" sz="1400" dirty="0">
                <a:latin typeface="맑은 고딕" panose="020B0503020000020004" pitchFamily="50" charset="-127"/>
              </a:rPr>
              <a:t> 시장이 영화와 게임을 이어서 </a:t>
            </a:r>
            <a:r>
              <a:rPr lang="en-US" altLang="ko-KR" sz="1400" dirty="0">
                <a:latin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</a:rPr>
              <a:t>위 규모의 가상 현실 시장이 될 거라고 </a:t>
            </a:r>
            <a:r>
              <a:rPr lang="ko-KR" altLang="en-US" sz="1400" dirty="0" smtClean="0">
                <a:latin typeface="맑은 고딕" panose="020B0503020000020004" pitchFamily="50" charset="-127"/>
              </a:rPr>
              <a:t>예상</a:t>
            </a:r>
            <a:endParaRPr lang="en-US" altLang="ko-KR" sz="1400" dirty="0">
              <a:latin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6163" b="30760"/>
          <a:stretch/>
        </p:blipFill>
        <p:spPr>
          <a:xfrm>
            <a:off x="405458" y="2616094"/>
            <a:ext cx="4720363" cy="30595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5962" y="2366674"/>
            <a:ext cx="2340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▼ </a:t>
            </a:r>
            <a:r>
              <a:rPr lang="en-US" altLang="ko-KR" sz="1000" dirty="0" smtClean="0"/>
              <a:t>‘</a:t>
            </a:r>
            <a:r>
              <a:rPr lang="ko-KR" altLang="en-US" sz="1000" dirty="0" err="1" smtClean="0"/>
              <a:t>폰허브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 성인 포르노 </a:t>
            </a:r>
            <a:r>
              <a:rPr lang="en-US" altLang="ko-KR" sz="1000" dirty="0" smtClean="0"/>
              <a:t>VR </a:t>
            </a:r>
            <a:r>
              <a:rPr lang="ko-KR" altLang="en-US" sz="1000" dirty="0" smtClean="0"/>
              <a:t>채널 오픈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441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64"/>
    </mc:Choice>
    <mc:Fallback xmlns="">
      <p:transition spd="slow" advTm="1736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64734" y="2046432"/>
            <a:ext cx="9376532" cy="39748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6" y="2377691"/>
            <a:ext cx="4761500" cy="3571634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517261" y="606257"/>
            <a:ext cx="8915400" cy="677261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>
            <a:lvl1pPr algn="ctr" defTabSz="103162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5</a:t>
            </a:r>
            <a:r>
              <a:rPr lang="en-US" altLang="ko-KR" sz="2700" b="1" dirty="0" smtClean="0"/>
              <a:t>. </a:t>
            </a:r>
            <a:r>
              <a:rPr lang="ko-KR" altLang="en-US" sz="2700" b="1" dirty="0" err="1" smtClean="0"/>
              <a:t>헬스케어</a:t>
            </a:r>
            <a:r>
              <a:rPr lang="ko-KR" altLang="en-US" sz="2700" b="1" dirty="0" smtClean="0"/>
              <a:t> 분야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 descr="서초동 PT : 옷핏 VR 운동기기 ICAR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" r="10688"/>
          <a:stretch/>
        </p:blipFill>
        <p:spPr bwMode="auto">
          <a:xfrm>
            <a:off x="5161393" y="2623383"/>
            <a:ext cx="4205312" cy="31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413856" y="2366674"/>
            <a:ext cx="15696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▼ </a:t>
            </a:r>
            <a:r>
              <a:rPr lang="en-US" altLang="ko-KR" sz="1000" dirty="0" smtClean="0"/>
              <a:t>VR </a:t>
            </a:r>
            <a:r>
              <a:rPr lang="ko-KR" altLang="en-US" sz="1000" dirty="0" smtClean="0"/>
              <a:t>운동기기 </a:t>
            </a:r>
            <a:r>
              <a:rPr lang="en-US" altLang="ko-KR" sz="1000" dirty="0" smtClean="0"/>
              <a:t>ICAROS</a:t>
            </a:r>
            <a:endParaRPr lang="ko-KR" altLang="en-US" sz="1000" dirty="0"/>
          </a:p>
        </p:txBody>
      </p:sp>
      <p:sp>
        <p:nvSpPr>
          <p:cNvPr id="10" name="직사각형 9"/>
          <p:cNvSpPr/>
          <p:nvPr/>
        </p:nvSpPr>
        <p:spPr>
          <a:xfrm>
            <a:off x="264734" y="69482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6"/>
            </a:pPr>
            <a:r>
              <a:rPr lang="ko-KR" altLang="en-US" sz="1600" b="1" dirty="0">
                <a:solidFill>
                  <a:schemeClr val="bg1"/>
                </a:solidFill>
              </a:rPr>
              <a:t>가상 현실 관련 시장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사례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소개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7261" y="1347797"/>
            <a:ext cx="8122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</a:rPr>
              <a:t>- </a:t>
            </a:r>
            <a:r>
              <a:rPr lang="ko-KR" altLang="en-US" sz="1400" dirty="0">
                <a:latin typeface="+mn-ea"/>
              </a:rPr>
              <a:t>초기 가상 현실 산업을 발전시킨 영상과 게임 같은 </a:t>
            </a:r>
            <a:r>
              <a:rPr lang="ko-KR" altLang="en-US" sz="1400" dirty="0" err="1">
                <a:latin typeface="+mn-ea"/>
              </a:rPr>
              <a:t>콘텐츠를</a:t>
            </a:r>
            <a:r>
              <a:rPr lang="ko-KR" altLang="en-US" sz="1400" dirty="0">
                <a:latin typeface="+mn-ea"/>
              </a:rPr>
              <a:t> 적용하기에 가장 전망이 있는 </a:t>
            </a:r>
            <a:r>
              <a:rPr lang="ko-KR" altLang="en-US" sz="1400" dirty="0" smtClean="0">
                <a:latin typeface="+mn-ea"/>
              </a:rPr>
              <a:t>산업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913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18"/>
    </mc:Choice>
    <mc:Fallback xmlns="">
      <p:transition spd="slow" advTm="3591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64734" y="2046432"/>
            <a:ext cx="9376532" cy="397488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6" y="2417760"/>
            <a:ext cx="4759823" cy="320030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517261" y="606257"/>
            <a:ext cx="8915400" cy="677261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>
            <a:lvl1pPr algn="ctr" defTabSz="103162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700" b="1" dirty="0"/>
              <a:t>6</a:t>
            </a:r>
            <a:r>
              <a:rPr lang="en-US" altLang="ko-KR" sz="2700" b="1" dirty="0" smtClean="0"/>
              <a:t>. </a:t>
            </a:r>
            <a:r>
              <a:rPr lang="ko-KR" altLang="en-US" sz="2700" b="1" dirty="0" smtClean="0"/>
              <a:t>기타 산업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2" r="-44"/>
          <a:stretch/>
        </p:blipFill>
        <p:spPr>
          <a:xfrm>
            <a:off x="5082229" y="2799614"/>
            <a:ext cx="4367293" cy="2671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413856" y="2523921"/>
            <a:ext cx="17155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▼ </a:t>
            </a:r>
            <a:r>
              <a:rPr lang="en-US" altLang="ko-KR" sz="1000" dirty="0" smtClean="0"/>
              <a:t>VR ZONE </a:t>
            </a:r>
            <a:r>
              <a:rPr lang="ko-KR" altLang="en-US" sz="1000" dirty="0" smtClean="0"/>
              <a:t>스페이스델타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264734" y="69482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6"/>
            </a:pPr>
            <a:r>
              <a:rPr lang="ko-KR" altLang="en-US" sz="1600" b="1" dirty="0">
                <a:solidFill>
                  <a:schemeClr val="bg1"/>
                </a:solidFill>
              </a:rPr>
              <a:t>가상 현실 관련 시장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사례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소개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7261" y="1347797"/>
            <a:ext cx="8122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맑은 고딕" pitchFamily="50" charset="-127"/>
              </a:rPr>
              <a:t>- </a:t>
            </a:r>
            <a:r>
              <a:rPr lang="ko-KR" altLang="en-US" sz="1400" dirty="0" smtClean="0">
                <a:latin typeface="맑은 고딕" pitchFamily="50" charset="-127"/>
              </a:rPr>
              <a:t>놀이기구</a:t>
            </a:r>
            <a:r>
              <a:rPr lang="en-US" altLang="ko-KR" sz="1400" dirty="0" smtClean="0">
                <a:latin typeface="맑은 고딕" pitchFamily="50" charset="-127"/>
              </a:rPr>
              <a:t>, </a:t>
            </a:r>
            <a:r>
              <a:rPr lang="ko-KR" altLang="en-US" sz="1400" dirty="0" smtClean="0">
                <a:latin typeface="맑은 고딕" pitchFamily="50" charset="-127"/>
              </a:rPr>
              <a:t>가상현실 </a:t>
            </a:r>
            <a:r>
              <a:rPr lang="ko-KR" altLang="en-US" sz="1400" dirty="0" err="1" smtClean="0">
                <a:latin typeface="맑은 고딕" pitchFamily="50" charset="-127"/>
              </a:rPr>
              <a:t>체험존</a:t>
            </a:r>
            <a:r>
              <a:rPr lang="ko-KR" altLang="en-US" sz="1400" dirty="0" smtClean="0">
                <a:latin typeface="맑은 고딕" pitchFamily="50" charset="-127"/>
              </a:rPr>
              <a:t>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76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3"/>
    </mc:Choice>
    <mc:Fallback xmlns="">
      <p:transition spd="slow" advTm="1304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3464"/>
            <a:ext cx="9906000" cy="602793"/>
          </a:xfrm>
          <a:prstGeom prst="rect">
            <a:avLst/>
          </a:prstGeom>
          <a:solidFill>
            <a:srgbClr val="44444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lvl="1"/>
            <a:endParaRPr lang="ko-KR" altLang="en-US" sz="1800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491043"/>
            <a:ext cx="9906000" cy="6374679"/>
          </a:xfrm>
          <a:prstGeom prst="rect">
            <a:avLst/>
          </a:prstGeom>
          <a:solidFill>
            <a:srgbClr val="F4EF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endParaRPr lang="ko-KR" altLang="en-US">
              <a:solidFill>
                <a:srgbClr val="FAE7D9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4734" y="2046432"/>
            <a:ext cx="9376532" cy="414770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"/>
          <a:stretch/>
        </p:blipFill>
        <p:spPr>
          <a:xfrm>
            <a:off x="978117" y="2414954"/>
            <a:ext cx="2483134" cy="2774463"/>
          </a:xfrm>
        </p:spPr>
      </p:pic>
      <p:sp>
        <p:nvSpPr>
          <p:cNvPr id="8" name="내용 개체 틀 7"/>
          <p:cNvSpPr txBox="1">
            <a:spLocks/>
          </p:cNvSpPr>
          <p:nvPr/>
        </p:nvSpPr>
        <p:spPr>
          <a:xfrm>
            <a:off x="540578" y="1643188"/>
            <a:ext cx="8780954" cy="576071"/>
          </a:xfrm>
          <a:prstGeom prst="rect">
            <a:avLst/>
          </a:prstGeom>
        </p:spPr>
        <p:txBody>
          <a:bodyPr vert="horz" lIns="103163" tIns="51581" rIns="103163" bIns="51581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rgbClr val="00AA47"/>
              </a:buClr>
              <a:buFont typeface="KoPub돋움체_Pro Bold" panose="02020603020101020101" pitchFamily="18" charset="-127"/>
              <a:buChar char="≫"/>
              <a:defRPr sz="1600" kern="1200">
                <a:solidFill>
                  <a:srgbClr val="504B4B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6"/>
              </a:buBlip>
              <a:defRPr sz="14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7"/>
              </a:buBlip>
              <a:defRPr sz="12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Clr>
                <a:srgbClr val="00AA47"/>
              </a:buClr>
              <a:buFont typeface="KoPub돋움체_Pro Light" panose="02020603020101020101" pitchFamily="18" charset="-127"/>
              <a:buChar char="≫"/>
              <a:defRPr sz="11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rgbClr val="00AA47"/>
              </a:buClr>
              <a:buFont typeface="KoPub돋움체_Pro Light" panose="02020603020101020101" pitchFamily="18" charset="-127"/>
              <a:buChar char="≫"/>
              <a:defRPr sz="1100" kern="1200">
                <a:solidFill>
                  <a:srgbClr val="504B4B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17261" y="606257"/>
            <a:ext cx="8915400" cy="677261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>
            <a:lvl1pPr algn="ctr" defTabSz="103162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+mn-ea"/>
                <a:ea typeface="+mn-ea"/>
              </a:rPr>
              <a:t>7</a:t>
            </a:r>
            <a:r>
              <a:rPr lang="en-US" altLang="ko-KR" sz="2800" b="1" dirty="0" smtClean="0">
                <a:latin typeface="+mn-ea"/>
                <a:ea typeface="+mn-ea"/>
              </a:rPr>
              <a:t>. </a:t>
            </a:r>
            <a:r>
              <a:rPr lang="ko-KR" altLang="en-US" sz="2800" b="1" dirty="0">
                <a:latin typeface="+mn-ea"/>
                <a:ea typeface="+mn-ea"/>
              </a:rPr>
              <a:t>혼합 현실</a:t>
            </a:r>
            <a:r>
              <a:rPr lang="en-US" altLang="ko-KR" sz="2800" b="1" dirty="0">
                <a:latin typeface="+mn-ea"/>
                <a:ea typeface="+mn-ea"/>
              </a:rPr>
              <a:t>(</a:t>
            </a:r>
            <a:r>
              <a:rPr lang="ko-KR" altLang="en-US" sz="2800" b="1" dirty="0">
                <a:latin typeface="+mn-ea"/>
                <a:ea typeface="+mn-ea"/>
              </a:rPr>
              <a:t>가상 현실 </a:t>
            </a:r>
            <a:r>
              <a:rPr lang="en-US" altLang="ko-KR" sz="2800" b="1" dirty="0">
                <a:latin typeface="+mn-ea"/>
                <a:ea typeface="+mn-ea"/>
              </a:rPr>
              <a:t>+ </a:t>
            </a:r>
            <a:r>
              <a:rPr lang="ko-KR" altLang="en-US" sz="2800" b="1" dirty="0">
                <a:latin typeface="+mn-ea"/>
                <a:ea typeface="+mn-ea"/>
              </a:rPr>
              <a:t>증강 현실</a:t>
            </a:r>
            <a:r>
              <a:rPr lang="en-US" altLang="ko-KR" sz="2800" b="1" dirty="0">
                <a:latin typeface="+mn-ea"/>
                <a:ea typeface="+mn-ea"/>
              </a:rPr>
              <a:t>)</a:t>
            </a:r>
            <a:endParaRPr lang="ko-KR" altLang="en-US" sz="2700" b="1" dirty="0">
              <a:latin typeface="+mn-ea"/>
              <a:ea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4734" y="5367482"/>
            <a:ext cx="929682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5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+mn-ea"/>
              </a:rPr>
              <a:t>카메라를 이용해 가상 현실로 사용자가 실제 전투 현장에 있는 것처럼 보여줌</a:t>
            </a:r>
            <a:endParaRPr lang="en-US" altLang="ko-KR" sz="1300" dirty="0">
              <a:latin typeface="+mn-ea"/>
            </a:endParaRPr>
          </a:p>
          <a:p>
            <a:pPr marL="80156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 err="1">
                <a:latin typeface="+mn-ea"/>
              </a:rPr>
              <a:t>구글</a:t>
            </a:r>
            <a:r>
              <a:rPr lang="ko-KR" altLang="en-US" sz="1300" dirty="0">
                <a:latin typeface="+mn-ea"/>
              </a:rPr>
              <a:t> </a:t>
            </a:r>
            <a:r>
              <a:rPr lang="ko-KR" altLang="en-US" sz="1300" dirty="0" err="1">
                <a:latin typeface="+mn-ea"/>
              </a:rPr>
              <a:t>글래스</a:t>
            </a:r>
            <a:r>
              <a:rPr lang="en-US" altLang="ko-KR" sz="1300" dirty="0">
                <a:latin typeface="+mn-ea"/>
              </a:rPr>
              <a:t>(Google Glass)</a:t>
            </a:r>
            <a:r>
              <a:rPr lang="ko-KR" altLang="en-US" sz="1300" dirty="0">
                <a:latin typeface="+mn-ea"/>
              </a:rPr>
              <a:t>나 </a:t>
            </a:r>
            <a:r>
              <a:rPr lang="en-US" altLang="ko-KR" sz="1300" dirty="0">
                <a:latin typeface="+mn-ea"/>
              </a:rPr>
              <a:t>HMD</a:t>
            </a:r>
            <a:r>
              <a:rPr lang="ko-KR" altLang="en-US" sz="1300" dirty="0">
                <a:latin typeface="+mn-ea"/>
              </a:rPr>
              <a:t>에 카메라가 달려 실제와 가상 현실을 합쳐주는 기술도 혼합 현실이라고 함</a:t>
            </a:r>
            <a:endParaRPr lang="en-US" altLang="ko-KR" sz="1300" dirty="0"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73" y="2448356"/>
            <a:ext cx="5081975" cy="26756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3331" y="2159010"/>
            <a:ext cx="15327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▼ </a:t>
            </a:r>
            <a:r>
              <a:rPr lang="en-US" altLang="ko-KR" sz="1000" dirty="0" smtClean="0"/>
              <a:t>CIRCLE OF SAVIORS</a:t>
            </a:r>
            <a:endParaRPr lang="ko-KR" altLang="en-US" sz="1000" dirty="0"/>
          </a:p>
        </p:txBody>
      </p:sp>
      <p:sp>
        <p:nvSpPr>
          <p:cNvPr id="14" name="직사각형 13"/>
          <p:cNvSpPr/>
          <p:nvPr/>
        </p:nvSpPr>
        <p:spPr>
          <a:xfrm>
            <a:off x="264734" y="69482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6"/>
            </a:pPr>
            <a:r>
              <a:rPr lang="ko-KR" altLang="en-US" sz="1600" b="1" dirty="0">
                <a:solidFill>
                  <a:schemeClr val="bg1"/>
                </a:solidFill>
              </a:rPr>
              <a:t>가상 현실 관련 시장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사례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소개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7261" y="1347797"/>
            <a:ext cx="8122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477" indent="0">
              <a:buNone/>
            </a:pPr>
            <a:r>
              <a:rPr lang="en-US" altLang="ko-KR" sz="1400" dirty="0" smtClean="0">
                <a:latin typeface="맑은 고딕" pitchFamily="50" charset="-127"/>
              </a:rPr>
              <a:t>- </a:t>
            </a:r>
            <a:r>
              <a:rPr lang="ko-KR" altLang="en-US" sz="1400" dirty="0">
                <a:solidFill>
                  <a:srgbClr val="68676C"/>
                </a:solidFill>
                <a:latin typeface="+mn-ea"/>
              </a:rPr>
              <a:t>현실</a:t>
            </a:r>
            <a:r>
              <a:rPr lang="ko-KR" altLang="en-US" sz="1400" dirty="0">
                <a:latin typeface="+mn-ea"/>
              </a:rPr>
              <a:t>과 가상의 정보를 융합 해서 좀 더 진화된 가상 현실을 제공하는 기술</a:t>
            </a:r>
          </a:p>
        </p:txBody>
      </p:sp>
      <p:pic>
        <p:nvPicPr>
          <p:cNvPr id="3" name="《CIRCLE of SAVIORS》 ロケーションテスト 告知動画 （30秒）  《CIRCLE of SAVIROS》 30sec P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2670" y="1283518"/>
            <a:ext cx="9358595" cy="4910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77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30"/>
    </mc:Choice>
    <mc:Fallback xmlns="">
      <p:transition spd="slow" advTm="107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7340" objId="3"/>
        <p14:stopEvt time="97526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700" b="1" dirty="0" smtClean="0">
                <a:latin typeface="맑은 고딕" pitchFamily="50" charset="-127"/>
                <a:ea typeface="맑은 고딕" pitchFamily="50" charset="-127"/>
              </a:rPr>
              <a:t>가상 현실의 의미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734" y="69482"/>
            <a:ext cx="1984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가상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현실이란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https://wonderopolis.org/wp-content/uploads/2017/04/Virtual_Realitydreamstime_xl_890036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587" y="1789992"/>
            <a:ext cx="5050827" cy="336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7"/>
          <p:cNvSpPr txBox="1">
            <a:spLocks/>
          </p:cNvSpPr>
          <p:nvPr/>
        </p:nvSpPr>
        <p:spPr>
          <a:xfrm>
            <a:off x="1400805" y="5344342"/>
            <a:ext cx="7104391" cy="890316"/>
          </a:xfrm>
          <a:prstGeom prst="rect">
            <a:avLst/>
          </a:prstGeom>
        </p:spPr>
        <p:txBody>
          <a:bodyPr vert="horz" lIns="103163" tIns="51581" rIns="103163" bIns="51581" rtlCol="0">
            <a:normAutofit/>
          </a:bodyPr>
          <a:lstStyle>
            <a:lvl1pPr marL="386860" indent="-386860" algn="l" defTabSz="103162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  <a:lvl2pPr marL="838196" indent="-322383" algn="l" defTabSz="103162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2pPr>
            <a:lvl3pPr marL="1289533" indent="-257907" algn="l" defTabSz="103162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3pPr>
            <a:lvl4pPr marL="1805346" indent="-257907" algn="l" defTabSz="1031626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4pPr>
            <a:lvl5pPr marL="2321159" indent="-257907" algn="l" defTabSz="1031626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5pPr>
            <a:lvl6pPr marL="2836972" indent="-257907" algn="l" defTabSz="103162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2785" indent="-257907" algn="l" defTabSz="103162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68598" indent="-257907" algn="l" defTabSz="103162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4411" indent="-257907" algn="l" defTabSz="103162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VR(Virtual Reality)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=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가상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사실이 아님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) +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현실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(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실제로 존재하는 사실이나 상태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)</a:t>
            </a:r>
          </a:p>
          <a:p>
            <a:pPr marL="0" indent="0">
              <a:buNone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인공적인 기술로 만들어낸 실제와 유사하지만 실제가 아닌 어떤 특정한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환경이나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  <a:cs typeface="굴림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400" dirty="0" smtClean="0">
                <a:solidFill>
                  <a:srgbClr val="000000"/>
                </a:solidFill>
                <a:latin typeface="+mn-ea"/>
                <a:ea typeface="+mn-ea"/>
                <a:cs typeface="굴림" panose="020B0600000101010101" pitchFamily="50" charset="-127"/>
              </a:rPr>
              <a:t>상황 혹은 그 기술 자체를 의미</a:t>
            </a:r>
            <a:endParaRPr lang="en-US" altLang="ko-KR" sz="1400" dirty="0" smtClean="0">
              <a:solidFill>
                <a:srgbClr val="000000"/>
              </a:solidFill>
              <a:latin typeface="+mn-ea"/>
              <a:ea typeface="+mn-ea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43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2"/>
    </mc:Choice>
    <mc:Fallback xmlns="">
      <p:transition spd="slow" advTm="5726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700" b="1" dirty="0" smtClean="0">
                <a:latin typeface="맑은 고딕" pitchFamily="50" charset="-127"/>
                <a:ea typeface="맑은 고딕" pitchFamily="50" charset="-127"/>
              </a:rPr>
              <a:t>가상 현실의 개념 대중화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734" y="69482"/>
            <a:ext cx="1984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가상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현실이란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1711" y="5214817"/>
            <a:ext cx="87425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오늘날의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 '</a:t>
            </a:r>
            <a:r>
              <a:rPr lang="ko-KR" altLang="ko-KR" sz="1400" b="1" dirty="0">
                <a:solidFill>
                  <a:srgbClr val="C00000"/>
                </a:solidFill>
                <a:latin typeface="+mn-ea"/>
                <a:cs typeface="굴림" panose="020B0600000101010101" pitchFamily="50" charset="-127"/>
              </a:rPr>
              <a:t>가상현실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  <a:cs typeface="굴림" panose="020B0600000101010101" pitchFamily="50" charset="-127"/>
              </a:rPr>
              <a:t>'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의 개념을 대중화시킨 </a:t>
            </a:r>
            <a:r>
              <a:rPr lang="ko-KR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사람은 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미국의 컴퓨터 과학자이자 현재 마이크로소프트 </a:t>
            </a:r>
            <a:endParaRPr lang="en-US" altLang="ko-KR" sz="1400" dirty="0" smtClean="0">
              <a:solidFill>
                <a:srgbClr val="000000"/>
              </a:solidFill>
              <a:latin typeface="+mn-ea"/>
              <a:cs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연구소에서 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재직 중인 </a:t>
            </a:r>
            <a:r>
              <a:rPr lang="ko-KR" altLang="ko-KR" sz="1400" b="1" dirty="0" err="1">
                <a:latin typeface="+mn-ea"/>
                <a:cs typeface="굴림" panose="020B0600000101010101" pitchFamily="50" charset="-127"/>
              </a:rPr>
              <a:t>재런</a:t>
            </a:r>
            <a:r>
              <a:rPr lang="ko-KR" altLang="ko-KR" sz="1400" b="1" dirty="0"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ko-KR" sz="1400" b="1" dirty="0" err="1">
                <a:latin typeface="+mn-ea"/>
                <a:cs typeface="굴림" panose="020B0600000101010101" pitchFamily="50" charset="-127"/>
              </a:rPr>
              <a:t>래니어</a:t>
            </a:r>
            <a:r>
              <a:rPr lang="en-US" altLang="ko-KR" sz="1400" b="1" dirty="0">
                <a:latin typeface="+mn-ea"/>
                <a:cs typeface="굴림" panose="020B0600000101010101" pitchFamily="50" charset="-127"/>
              </a:rPr>
              <a:t>(Jaron Lanier)</a:t>
            </a:r>
            <a:r>
              <a:rPr lang="ko-KR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이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며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, 1985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년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 VPL Research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를 설립해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HMD</a:t>
            </a:r>
            <a:r>
              <a:rPr lang="ko-KR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와 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장갑 형태의 </a:t>
            </a:r>
            <a:r>
              <a:rPr lang="ko-KR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가상현실용 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컨트롤러를 개발한 바 있다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59061" y="4853382"/>
            <a:ext cx="55878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PL co-founder Jaron Lanier in a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DataGlove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 and head-mounted display (photo by Kevin Kelly) </a:t>
            </a:r>
            <a:endParaRPr lang="ko-KR" altLang="ko-KR" sz="1000" dirty="0">
              <a:effectLst/>
              <a:latin typeface="+mn-ea"/>
              <a:cs typeface="굴림" panose="020B0600000101010101" pitchFamily="50" charset="-127"/>
            </a:endParaRPr>
          </a:p>
        </p:txBody>
      </p:sp>
      <p:pic>
        <p:nvPicPr>
          <p:cNvPr id="1026" name="Picture 2" descr="http://post.phinf.naver.net/MjAxNzAxMTRfMTYx/MDAxNDg0MzU2MDU0Mzc1.5_dmxjOdHlo9vzBlxTM426lbsUNXhcxjOmAX2_3sXb0g.1FKMeaV0JNjBcIkjf6TgGnvVPLnaKRYak8UPE92okW4g.JPEG/Jaron_Lanier.jpg?type=w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439" y="1751120"/>
            <a:ext cx="4707123" cy="309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7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83"/>
    </mc:Choice>
    <mc:Fallback xmlns="">
      <p:transition spd="slow" advTm="6768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2852930"/>
            <a:ext cx="9906000" cy="550445"/>
          </a:xfrm>
          <a:prstGeom prst="rect">
            <a:avLst/>
          </a:prstGeom>
        </p:spPr>
        <p:txBody>
          <a:bodyPr wrap="square" lIns="103163" tIns="51581" rIns="103163" bIns="51581">
            <a:spAutoFit/>
          </a:bodyPr>
          <a:lstStyle/>
          <a:p>
            <a:pPr marL="571500" indent="-571500" algn="ctr">
              <a:buFont typeface="+mj-lt"/>
              <a:buAutoNum type="romanUcPeriod" startAt="2"/>
            </a:pPr>
            <a:r>
              <a:rPr lang="ko-KR" altLang="en-US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실감 나는 이미지와 영상 </a:t>
            </a:r>
            <a:r>
              <a:rPr lang="en-US" altLang="ko-KR" sz="2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(1838~1950)</a:t>
            </a:r>
            <a:endParaRPr lang="ko-KR" altLang="en-US" sz="29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233825" y="3486607"/>
            <a:ext cx="5438352" cy="10452"/>
          </a:xfrm>
          <a:prstGeom prst="line">
            <a:avLst/>
          </a:prstGeom>
          <a:ln w="12700">
            <a:solidFill>
              <a:srgbClr val="68676C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hmd 일러스트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424" y="3518812"/>
            <a:ext cx="2937579" cy="326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35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7"/>
    </mc:Choice>
    <mc:Fallback xmlns="">
      <p:transition spd="slow" advTm="1459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1. Stereoscopic Vision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4734" y="69482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실감 나는 이미지와 영상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24" y="1873611"/>
            <a:ext cx="7834552" cy="294506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27525" y="5041996"/>
            <a:ext cx="885095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1838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년 영국의 물리학자 찰스 </a:t>
            </a:r>
            <a:r>
              <a:rPr lang="ko-KR" altLang="en-US" sz="1400" dirty="0" err="1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휘트스톤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(Charles Wheatstone)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은 현재 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3D 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기술의 시작점이 되는 논문을 발표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왼쪽과 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오른쪽의 눈이 평균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 6.5cm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가 떨어져 </a:t>
            </a:r>
            <a:r>
              <a:rPr lang="ko-KR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있어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각 눈에 보이는 이미지의 차이로 입체감이 느껴진다는 </a:t>
            </a:r>
            <a:r>
              <a:rPr lang="ko-KR" altLang="ko-KR" sz="1400" b="1" dirty="0">
                <a:solidFill>
                  <a:srgbClr val="C00000"/>
                </a:solidFill>
                <a:latin typeface="+mn-ea"/>
                <a:cs typeface="굴림" panose="020B0600000101010101" pitchFamily="50" charset="-127"/>
              </a:rPr>
              <a:t>양안시차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  <a:cs typeface="굴림" panose="020B0600000101010101" pitchFamily="50" charset="-127"/>
              </a:rPr>
              <a:t>(Stereoscopic Vision) </a:t>
            </a:r>
            <a:r>
              <a:rPr lang="ko-KR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원리를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ko-KR" sz="1400" dirty="0">
                <a:latin typeface="+mn-ea"/>
              </a:rPr>
              <a:t>도구를 만들어 </a:t>
            </a:r>
            <a:r>
              <a:rPr lang="ko-KR" altLang="ko-KR" sz="1400" dirty="0" smtClean="0">
                <a:latin typeface="+mn-ea"/>
              </a:rPr>
              <a:t>실험</a:t>
            </a:r>
            <a:r>
              <a:rPr lang="ko-KR" altLang="en-US" sz="1400" dirty="0" smtClean="0">
                <a:latin typeface="+mn-ea"/>
              </a:rPr>
              <a:t>하였다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380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85"/>
    </mc:Choice>
    <mc:Fallback xmlns="">
      <p:transition spd="slow" advTm="7698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 smtClean="0">
                <a:latin typeface="맑은 고딕" pitchFamily="50" charset="-127"/>
                <a:ea typeface="맑은 고딕" pitchFamily="50" charset="-127"/>
              </a:rPr>
              <a:t>2. Stereoscope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7525" y="4981962"/>
            <a:ext cx="88509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>
                <a:latin typeface="+mn-ea"/>
              </a:rPr>
              <a:t>이 원리는 당시 사진술</a:t>
            </a:r>
            <a:r>
              <a:rPr lang="en-US" altLang="ko-KR" sz="1400" dirty="0">
                <a:latin typeface="+mn-ea"/>
              </a:rPr>
              <a:t>(Photography)</a:t>
            </a:r>
            <a:r>
              <a:rPr lang="ko-KR" altLang="ko-KR" sz="1400" dirty="0">
                <a:latin typeface="+mn-ea"/>
              </a:rPr>
              <a:t>의 발달과 맞물려 재미있는 물건을 탄생시키는데 </a:t>
            </a:r>
            <a:r>
              <a:rPr lang="ko-KR" altLang="ko-KR" sz="1400" dirty="0" smtClean="0">
                <a:latin typeface="+mn-ea"/>
              </a:rPr>
              <a:t>그것이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 smtClean="0">
                <a:latin typeface="+mn-ea"/>
              </a:rPr>
              <a:t>바로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 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 b="1" dirty="0" err="1" smtClean="0">
                <a:solidFill>
                  <a:srgbClr val="C00000"/>
                </a:solidFill>
                <a:latin typeface="+mn-ea"/>
              </a:rPr>
              <a:t>스테레오스코프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400" b="1" dirty="0" smtClean="0">
                <a:solidFill>
                  <a:srgbClr val="C00000"/>
                </a:solidFill>
                <a:latin typeface="+mn-ea"/>
              </a:rPr>
              <a:t>Stereoscope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ko-KR" sz="1400" b="1" dirty="0" err="1">
                <a:solidFill>
                  <a:srgbClr val="C00000"/>
                </a:solidFill>
                <a:latin typeface="+mn-ea"/>
              </a:rPr>
              <a:t>입체경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)</a:t>
            </a:r>
            <a:r>
              <a:rPr lang="ko-KR" altLang="ko-KR" sz="1400" dirty="0">
                <a:latin typeface="+mn-ea"/>
              </a:rPr>
              <a:t>이다</a:t>
            </a:r>
            <a:r>
              <a:rPr lang="en-US" altLang="ko-KR" sz="1400" dirty="0" smtClean="0">
                <a:latin typeface="+mn-ea"/>
              </a:rPr>
              <a:t>.</a:t>
            </a:r>
            <a:r>
              <a:rPr lang="ko-KR" altLang="ko-KR" sz="1400" dirty="0">
                <a:latin typeface="+mn-ea"/>
              </a:rPr>
              <a:t> 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latin typeface="+mn-ea"/>
              </a:rPr>
              <a:t>당시 </a:t>
            </a:r>
            <a:r>
              <a:rPr lang="ko-KR" altLang="ko-KR" sz="1400" dirty="0">
                <a:latin typeface="+mn-ea"/>
              </a:rPr>
              <a:t>사진 기술로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ko-KR" sz="1400" dirty="0" smtClean="0">
                <a:latin typeface="+mn-ea"/>
              </a:rPr>
              <a:t>응용 </a:t>
            </a:r>
            <a:r>
              <a:rPr lang="ko-KR" altLang="ko-KR" sz="1400" dirty="0">
                <a:latin typeface="+mn-ea"/>
              </a:rPr>
              <a:t>기술들이 등장하면서 사진 촬영이 좀 더 </a:t>
            </a:r>
            <a:r>
              <a:rPr lang="ko-KR" altLang="ko-KR" sz="1400" dirty="0" smtClean="0">
                <a:latin typeface="+mn-ea"/>
              </a:rPr>
              <a:t>쉬워졌고</a:t>
            </a:r>
            <a:endParaRPr lang="en-US" altLang="ko-KR" sz="14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 dirty="0" smtClean="0">
                <a:latin typeface="+mn-ea"/>
              </a:rPr>
              <a:t>이를 </a:t>
            </a:r>
            <a:r>
              <a:rPr lang="ko-KR" altLang="ko-KR" sz="1400" dirty="0">
                <a:latin typeface="+mn-ea"/>
              </a:rPr>
              <a:t>이용한 콘텐츠들이 등장하게 된다</a:t>
            </a:r>
            <a:r>
              <a:rPr lang="en-US" altLang="ko-KR" sz="1400" dirty="0" smtClean="0">
                <a:latin typeface="+mn-ea"/>
              </a:rPr>
              <a:t>. 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76" y="1672330"/>
            <a:ext cx="3398813" cy="3139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4734" y="69482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실감 나는 이미지와 영상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90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35"/>
    </mc:Choice>
    <mc:Fallback xmlns="">
      <p:transition spd="slow" advTm="3113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4734" y="1412755"/>
            <a:ext cx="9376532" cy="53574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7261" y="606257"/>
            <a:ext cx="8915400" cy="677261"/>
          </a:xfrm>
        </p:spPr>
        <p:txBody>
          <a:bodyPr/>
          <a:lstStyle/>
          <a:p>
            <a:pPr algn="l"/>
            <a:r>
              <a:rPr lang="en-US" altLang="ko-KR" sz="2700" b="1" dirty="0">
                <a:latin typeface="맑은 고딕" pitchFamily="50" charset="-127"/>
              </a:rPr>
              <a:t>2. Stereoscope</a:t>
            </a:r>
            <a:endParaRPr lang="ko-KR" altLang="en-US" sz="2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3768" y="5099603"/>
            <a:ext cx="874257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400" dirty="0" smtClean="0">
                <a:latin typeface="+mn-ea"/>
              </a:rPr>
              <a:t>흥미로운 </a:t>
            </a:r>
            <a:r>
              <a:rPr lang="ko-KR" altLang="ko-KR" sz="1400" dirty="0">
                <a:latin typeface="+mn-ea"/>
              </a:rPr>
              <a:t>점은 당시 </a:t>
            </a:r>
            <a:r>
              <a:rPr lang="ko-KR" altLang="ko-KR" sz="1400" dirty="0" err="1">
                <a:latin typeface="+mn-ea"/>
              </a:rPr>
              <a:t>콘텐츠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ko-KR" sz="1400" dirty="0">
                <a:latin typeface="+mn-ea"/>
              </a:rPr>
              <a:t>사진들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ko-KR" sz="1400" dirty="0">
                <a:latin typeface="+mn-ea"/>
              </a:rPr>
              <a:t>을 보면 일상의 모습들 외에 피라미드 등의 이국적인 풍경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유령이 등장하는 공포 사진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ko-KR" sz="1400" dirty="0">
                <a:latin typeface="+mn-ea"/>
              </a:rPr>
              <a:t>노출이 있는 섹시 </a:t>
            </a:r>
            <a:r>
              <a:rPr lang="ko-KR" altLang="ko-KR" sz="1400" dirty="0" err="1">
                <a:latin typeface="+mn-ea"/>
              </a:rPr>
              <a:t>콘텐츠</a:t>
            </a:r>
            <a:r>
              <a:rPr lang="ko-KR" altLang="ko-KR" sz="1400" dirty="0">
                <a:latin typeface="+mn-ea"/>
              </a:rPr>
              <a:t> 등이 발견된다는 것이다</a:t>
            </a:r>
            <a:r>
              <a:rPr lang="en-US" altLang="ko-KR" sz="1400" dirty="0">
                <a:latin typeface="+mn-ea"/>
              </a:rPr>
              <a:t>. 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8614"/>
          <a:stretch/>
        </p:blipFill>
        <p:spPr>
          <a:xfrm>
            <a:off x="4645990" y="2402491"/>
            <a:ext cx="4741017" cy="23514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1" y="2402492"/>
            <a:ext cx="4205311" cy="23514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4734" y="69482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>
              <a:buFont typeface="+mj-lt"/>
              <a:buAutoNum type="romanUcPeriod" startAt="2"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실감 나는 이미지와 영상</a:t>
            </a: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9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73"/>
    </mc:Choice>
    <mc:Fallback xmlns="">
      <p:transition spd="slow" advTm="51673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3"/>
</p:tagLst>
</file>

<file path=ppt/theme/theme1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4107</TotalTime>
  <Words>1245</Words>
  <Application>Microsoft Office PowerPoint</Application>
  <PresentationFormat>A4 용지(210x297mm)</PresentationFormat>
  <Paragraphs>163</Paragraphs>
  <Slides>36</Slides>
  <Notes>27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7" baseType="lpstr">
      <vt:lpstr>Aharoni</vt:lpstr>
      <vt:lpstr>KoPub돋움체_Pro Bold</vt:lpstr>
      <vt:lpstr>KoPub돋움체_Pro Light</vt:lpstr>
      <vt:lpstr>굴림</vt:lpstr>
      <vt:lpstr>맑은 고딕</vt:lpstr>
      <vt:lpstr>맑은 고딕 Semilight</vt:lpstr>
      <vt:lpstr>Arial</vt:lpstr>
      <vt:lpstr>Calibri</vt:lpstr>
      <vt:lpstr>Verdana</vt:lpstr>
      <vt:lpstr>2_Office Theme</vt:lpstr>
      <vt:lpstr>Office 테마</vt:lpstr>
      <vt:lpstr>PowerPoint 프레젠테이션</vt:lpstr>
      <vt:lpstr>PowerPoint 프레젠테이션</vt:lpstr>
      <vt:lpstr>PowerPoint 프레젠테이션</vt:lpstr>
      <vt:lpstr>1. 가상 현실의 의미</vt:lpstr>
      <vt:lpstr>2. 가상 현실의 개념 대중화</vt:lpstr>
      <vt:lpstr>PowerPoint 프레젠테이션</vt:lpstr>
      <vt:lpstr>1. Stereoscopic Vision</vt:lpstr>
      <vt:lpstr>2. Stereoscope</vt:lpstr>
      <vt:lpstr>2. Stereoscope</vt:lpstr>
      <vt:lpstr>3. Anaglyph</vt:lpstr>
      <vt:lpstr>3. Anaglyph</vt:lpstr>
      <vt:lpstr>3. Polarized Method</vt:lpstr>
      <vt:lpstr>4. Reel</vt:lpstr>
      <vt:lpstr>PowerPoint 프레젠테이션</vt:lpstr>
      <vt:lpstr>1. Telepresence</vt:lpstr>
      <vt:lpstr>2. Sensorama</vt:lpstr>
      <vt:lpstr>3. Experimental 3-D display</vt:lpstr>
      <vt:lpstr>4. Videoplace</vt:lpstr>
      <vt:lpstr>5. LEEP</vt:lpstr>
      <vt:lpstr>6. VIEW</vt:lpstr>
      <vt:lpstr>PowerPoint 프레젠테이션</vt:lpstr>
      <vt:lpstr>1. 아케이드 시장 출시</vt:lpstr>
      <vt:lpstr>2. 가정용 게임기 기반 VR 기기</vt:lpstr>
      <vt:lpstr>PowerPoint 프레젠테이션</vt:lpstr>
      <vt:lpstr>1. Oculus Rift</vt:lpstr>
      <vt:lpstr>2. VIVE</vt:lpstr>
      <vt:lpstr>3. PS VR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352</cp:revision>
  <cp:lastPrinted>2016-04-14T07:37:01Z</cp:lastPrinted>
  <dcterms:created xsi:type="dcterms:W3CDTF">2013-04-05T19:58:06Z</dcterms:created>
  <dcterms:modified xsi:type="dcterms:W3CDTF">2022-03-02T08:48:51Z</dcterms:modified>
</cp:coreProperties>
</file>